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291" r:id="rId2"/>
    <p:sldId id="288" r:id="rId3"/>
    <p:sldId id="294" r:id="rId4"/>
    <p:sldId id="307" r:id="rId5"/>
    <p:sldId id="314" r:id="rId6"/>
    <p:sldId id="315" r:id="rId7"/>
    <p:sldId id="317" r:id="rId8"/>
    <p:sldId id="295" r:id="rId9"/>
    <p:sldId id="320" r:id="rId10"/>
    <p:sldId id="319" r:id="rId11"/>
    <p:sldId id="318" r:id="rId12"/>
    <p:sldId id="328" r:id="rId13"/>
    <p:sldId id="303" r:id="rId14"/>
    <p:sldId id="329" r:id="rId15"/>
    <p:sldId id="330" r:id="rId16"/>
    <p:sldId id="332" r:id="rId17"/>
    <p:sldId id="333" r:id="rId18"/>
    <p:sldId id="305" r:id="rId19"/>
    <p:sldId id="338" r:id="rId20"/>
    <p:sldId id="339" r:id="rId21"/>
    <p:sldId id="340" r:id="rId22"/>
    <p:sldId id="304" r:id="rId23"/>
    <p:sldId id="346" r:id="rId24"/>
    <p:sldId id="347" r:id="rId25"/>
    <p:sldId id="348" r:id="rId26"/>
    <p:sldId id="349" r:id="rId27"/>
    <p:sldId id="351" r:id="rId28"/>
    <p:sldId id="350" r:id="rId29"/>
    <p:sldId id="353" r:id="rId30"/>
    <p:sldId id="306" r:id="rId31"/>
    <p:sldId id="354" r:id="rId32"/>
    <p:sldId id="293"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E6E3D6"/>
    <a:srgbClr val="C7C0A5"/>
    <a:srgbClr val="B6AC89"/>
    <a:srgbClr val="812200"/>
    <a:srgbClr val="EAA323"/>
    <a:srgbClr val="82B6B2"/>
    <a:srgbClr val="5F7E54"/>
    <a:srgbClr val="E34E2E"/>
    <a:srgbClr val="E5BE3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6"/>
    <p:restoredTop sz="88825" autoAdjust="0"/>
  </p:normalViewPr>
  <p:slideViewPr>
    <p:cSldViewPr>
      <p:cViewPr>
        <p:scale>
          <a:sx n="70" d="100"/>
          <a:sy n="70" d="100"/>
        </p:scale>
        <p:origin x="-1572" y="-282"/>
      </p:cViewPr>
      <p:guideLst>
        <p:guide orient="horz" pos="2162"/>
        <p:guide pos="2880"/>
      </p:guideLst>
    </p:cSldViewPr>
  </p:slideViewPr>
  <p:notesTextViewPr>
    <p:cViewPr>
      <p:scale>
        <a:sx n="1" d="1"/>
        <a:sy n="1" d="1"/>
      </p:scale>
      <p:origin x="0" y="0"/>
    </p:cViewPr>
  </p:notesTextViewPr>
  <p:sorterViewPr>
    <p:cViewPr>
      <p:scale>
        <a:sx n="67" d="100"/>
        <a:sy n="67"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97E98D-9423-40A7-841C-C26294FEF012}" type="datetimeFigureOut">
              <a:rPr lang="zh-CN" altLang="en-US" smtClean="0"/>
              <a:pPr/>
              <a:t>2019/4/2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4527A9-B10F-42E5-AF05-CC234999319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概率图论PGM的D-Separation(D分离)</a:t>
            </a:r>
          </a:p>
          <a:p>
            <a:r>
              <a:rPr lang="zh-CN" altLang="en-US"/>
              <a:t>https://blog.csdn.net/weilianyishi/article/details/46558813?tdsourcetag=s_pcqq_aiomsg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吉布斯采样算法识别模体的基本原理通过随机采样不断更新模体模型及其在各条输入序列中出现的位置，优化目标函数，当满足一定的迭代终止条件或者达到最大迭代次数时就得到了最终所求的模体。吉布斯采样算法是一种启发式学习方法，它假定每一条序列只包含一个特定长度的模体实例，在各条序列上随机选取一个模体的起始位置，这样便得到了初始训练集，然后通过更新步骤和采样步骤迭代改进模体模型 [1]  </a:t>
            </a:r>
            <a:r>
              <a:rPr lang="zh-CN" altLang="en-US" dirty="0" smtClean="0"/>
              <a:t>。</a:t>
            </a:r>
            <a:endParaRPr lang="en-US" altLang="zh-CN" dirty="0" smtClean="0"/>
          </a:p>
          <a:p>
            <a:r>
              <a:rPr lang="en-US" altLang="zh-CN" dirty="0" smtClean="0"/>
              <a:t>https://blog.csdn.net/xbinworld/article/details/43612641</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https://blog.csdn.net/weilianyishi/article/details/46558813?tdsourcetag=s_pcqq_aiomsg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https://blog.csdn.net/weilianyishi/article/details/46558813?tdsourcetag=s_pcqq_aiomsg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D19480C-011E-4D9B-A898-667C38D7143E}" type="datetime1">
              <a:rPr lang="zh-CN" altLang="en-US" smtClean="0"/>
              <a:pPr/>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71BCFF1-D6AE-4A58-B206-A47F710004E3}" type="datetime1">
              <a:rPr lang="zh-CN" altLang="en-US" smtClean="0"/>
              <a:pPr/>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19B098E-0E2B-4777-A4CA-E1C588638D30}" type="datetime1">
              <a:rPr lang="zh-CN" altLang="en-US" smtClean="0"/>
              <a:pPr/>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AC93DC-C817-4DA6-9C93-87FC4AAA8818}" type="datetime1">
              <a:rPr lang="zh-CN" altLang="en-US" smtClean="0"/>
              <a:pPr/>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DE64182-8E8A-4644-AFAF-8263018C20E0}" type="datetime1">
              <a:rPr lang="zh-CN" altLang="en-US" smtClean="0"/>
              <a:pPr/>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D64167-9FF6-4F47-8A5A-481BF1DA5DC1}" type="datetime1">
              <a:rPr lang="zh-CN" altLang="en-US" smtClean="0"/>
              <a:pPr/>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AF02760-B95E-457A-9543-83751AFB1199}" type="datetime1">
              <a:rPr lang="zh-CN" altLang="en-US" smtClean="0"/>
              <a:pPr/>
              <a:t>2019/4/2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A9E14B7-26B8-4998-BC37-E0F964855B31}" type="datetime1">
              <a:rPr lang="zh-CN" altLang="en-US" smtClean="0"/>
              <a:pPr/>
              <a:t>2019/4/2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965C5-CDC4-4328-AB5F-B601A750CA64}" type="datetime1">
              <a:rPr lang="zh-CN" altLang="en-US" smtClean="0"/>
              <a:pPr/>
              <a:t>2019/4/2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216EFE4-3AED-4F87-B57D-A9380447C411}" type="datetime1">
              <a:rPr lang="zh-CN" altLang="en-US" smtClean="0"/>
              <a:pPr/>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A268720-023C-45D1-B6D2-A2812055E1C2}" type="datetime1">
              <a:rPr lang="zh-CN" altLang="en-US" smtClean="0"/>
              <a:pPr/>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DBCA8F-272F-4060-9465-DFDE7B52B5E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pic>
        <p:nvPicPr>
          <p:cNvPr id="1027" name="Picture 3" descr="F:\1363155520386_zcool.com.cn\wg_stained_canvas_backgrounds_6.jpg"/>
          <p:cNvPicPr>
            <a:picLocks noChangeAspect="1" noChangeArrowheads="1"/>
          </p:cNvPicPr>
          <p:nvPr userDrawn="1"/>
        </p:nvPicPr>
        <p:blipFill rotWithShape="1">
          <a:blip r:embed="rId13" cstate="print">
            <a:extLst>
              <a:ext uri="{28A0092B-C50C-407E-A947-70E740481C1C}">
                <a14:useLocalDpi xmlns:a14="http://schemas.microsoft.com/office/drawing/2010/main" xmlns="" val="0"/>
              </a:ext>
            </a:extLst>
          </a:blip>
          <a:srcRect/>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EB767-8345-40EA-9D4B-421F6DF99841}" type="datetime1">
              <a:rPr lang="zh-CN" altLang="en-US" smtClean="0"/>
              <a:pPr/>
              <a:t>2019/4/2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476387"/>
            <a:ext cx="2133600" cy="365125"/>
          </a:xfrm>
          <a:prstGeom prst="rect">
            <a:avLst/>
          </a:prstGeom>
        </p:spPr>
        <p:txBody>
          <a:bodyPr vert="horz" lIns="91440" tIns="45720" rIns="91440" bIns="45720" rtlCol="0" anchor="ctr"/>
          <a:lstStyle>
            <a:lvl1pPr algn="r">
              <a:defRPr sz="1200">
                <a:solidFill>
                  <a:schemeClr val="tx1">
                    <a:lumMod val="75000"/>
                    <a:lumOff val="25000"/>
                  </a:schemeClr>
                </a:solidFill>
                <a:latin typeface="Arial" panose="020B0604020202020204" pitchFamily="34" charset="0"/>
                <a:cs typeface="Arial" panose="020B0604020202020204" pitchFamily="34" charset="0"/>
              </a:defRPr>
            </a:lvl1pPr>
          </a:lstStyle>
          <a:p>
            <a:fld id="{95DBCA8F-272F-4060-9465-DFDE7B52B5E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5DBCA8F-272F-4060-9465-DFDE7B52B5EC}" type="slidenum">
              <a:rPr lang="zh-CN" altLang="en-US" smtClean="0"/>
              <a:pPr/>
              <a:t>1</a:t>
            </a:fld>
            <a:endParaRPr lang="zh-CN" altLang="en-US"/>
          </a:p>
        </p:txBody>
      </p:sp>
      <p:sp>
        <p:nvSpPr>
          <p:cNvPr id="6" name="圆角矩形 5"/>
          <p:cNvSpPr/>
          <p:nvPr/>
        </p:nvSpPr>
        <p:spPr>
          <a:xfrm>
            <a:off x="217672" y="205252"/>
            <a:ext cx="8712968" cy="6464108"/>
          </a:xfrm>
          <a:custGeom>
            <a:avLst/>
            <a:gdLst/>
            <a:ahLst/>
            <a:cxnLst/>
            <a:rect l="l" t="t" r="r" b="b"/>
            <a:pathLst>
              <a:path w="8712968" h="6464108">
                <a:moveTo>
                  <a:pt x="201740" y="0"/>
                </a:moveTo>
                <a:lnTo>
                  <a:pt x="2352388" y="0"/>
                </a:lnTo>
                <a:cubicBezTo>
                  <a:pt x="2463806" y="0"/>
                  <a:pt x="2554128" y="90322"/>
                  <a:pt x="2554128" y="201740"/>
                </a:cubicBezTo>
                <a:lnTo>
                  <a:pt x="2554128" y="631460"/>
                </a:lnTo>
                <a:lnTo>
                  <a:pt x="8579050" y="631460"/>
                </a:lnTo>
                <a:cubicBezTo>
                  <a:pt x="8653011" y="631460"/>
                  <a:pt x="8712968" y="691417"/>
                  <a:pt x="8712968" y="765378"/>
                </a:cubicBezTo>
                <a:lnTo>
                  <a:pt x="8712968" y="6330190"/>
                </a:lnTo>
                <a:cubicBezTo>
                  <a:pt x="8712968" y="6404151"/>
                  <a:pt x="8653011" y="6464108"/>
                  <a:pt x="8579050" y="6464108"/>
                </a:cubicBezTo>
                <a:lnTo>
                  <a:pt x="133918" y="6464108"/>
                </a:lnTo>
                <a:cubicBezTo>
                  <a:pt x="59957" y="6464108"/>
                  <a:pt x="0" y="6404151"/>
                  <a:pt x="0" y="6330190"/>
                </a:cubicBezTo>
                <a:lnTo>
                  <a:pt x="0" y="936104"/>
                </a:lnTo>
                <a:lnTo>
                  <a:pt x="0" y="765378"/>
                </a:lnTo>
                <a:lnTo>
                  <a:pt x="0" y="201740"/>
                </a:lnTo>
                <a:cubicBezTo>
                  <a:pt x="0" y="90322"/>
                  <a:pt x="90322" y="0"/>
                  <a:pt x="201740" y="0"/>
                </a:cubicBezTo>
                <a:close/>
              </a:path>
            </a:pathLst>
          </a:custGeom>
          <a:solidFill>
            <a:schemeClr val="bg1"/>
          </a:solidFill>
          <a:ln w="19050">
            <a:solidFill>
              <a:schemeClr val="bg1">
                <a:lumMod val="75000"/>
              </a:schemeClr>
            </a:solidFill>
          </a:ln>
          <a:effectLst>
            <a:outerShdw blurRad="292100" dist="38100" dir="18900000" algn="b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同侧圆角矩形 9"/>
          <p:cNvSpPr/>
          <p:nvPr/>
        </p:nvSpPr>
        <p:spPr>
          <a:xfrm>
            <a:off x="467544" y="1124744"/>
            <a:ext cx="1656184" cy="576064"/>
          </a:xfrm>
          <a:prstGeom prst="round2SameRect">
            <a:avLst/>
          </a:prstGeom>
          <a:solidFill>
            <a:srgbClr val="5F7E54"/>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同侧圆角矩形 10"/>
          <p:cNvSpPr/>
          <p:nvPr/>
        </p:nvSpPr>
        <p:spPr>
          <a:xfrm>
            <a:off x="1056717" y="1124744"/>
            <a:ext cx="1656184" cy="576064"/>
          </a:xfrm>
          <a:prstGeom prst="round2SameRect">
            <a:avLst/>
          </a:prstGeom>
          <a:solidFill>
            <a:srgbClr val="82B6B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同侧圆角矩形 11"/>
          <p:cNvSpPr/>
          <p:nvPr/>
        </p:nvSpPr>
        <p:spPr>
          <a:xfrm>
            <a:off x="1645890" y="1124744"/>
            <a:ext cx="1656184" cy="576064"/>
          </a:xfrm>
          <a:prstGeom prst="round2SameRect">
            <a:avLst/>
          </a:prstGeom>
          <a:solidFill>
            <a:srgbClr val="EAA32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侧圆角矩形 12"/>
          <p:cNvSpPr/>
          <p:nvPr/>
        </p:nvSpPr>
        <p:spPr>
          <a:xfrm>
            <a:off x="2235063" y="1124744"/>
            <a:ext cx="1656184" cy="576064"/>
          </a:xfrm>
          <a:prstGeom prst="round2SameRect">
            <a:avLst/>
          </a:prstGeom>
          <a:solidFill>
            <a:srgbClr val="E34E2E"/>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同侧圆角矩形 13"/>
          <p:cNvSpPr/>
          <p:nvPr/>
        </p:nvSpPr>
        <p:spPr>
          <a:xfrm>
            <a:off x="2824236" y="1124744"/>
            <a:ext cx="1656184" cy="576064"/>
          </a:xfrm>
          <a:prstGeom prst="round2SameRect">
            <a:avLst/>
          </a:prstGeom>
          <a:solidFill>
            <a:srgbClr val="A5986C"/>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侧圆角矩形 14"/>
          <p:cNvSpPr/>
          <p:nvPr/>
        </p:nvSpPr>
        <p:spPr>
          <a:xfrm>
            <a:off x="3413408" y="1124744"/>
            <a:ext cx="1656184" cy="576064"/>
          </a:xfrm>
          <a:prstGeom prst="round2SameRect">
            <a:avLst/>
          </a:prstGeom>
          <a:solidFill>
            <a:schemeClr val="bg1">
              <a:lumMod val="5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17672" y="1124744"/>
            <a:ext cx="8712968" cy="5544616"/>
          </a:xfrm>
          <a:custGeom>
            <a:avLst/>
            <a:gdLst/>
            <a:ahLst/>
            <a:cxnLst/>
            <a:rect l="l" t="t" r="r" b="b"/>
            <a:pathLst>
              <a:path w="8712968" h="5544616">
                <a:moveTo>
                  <a:pt x="4571177" y="0"/>
                </a:moveTo>
                <a:lnTo>
                  <a:pt x="8498275" y="0"/>
                </a:lnTo>
                <a:cubicBezTo>
                  <a:pt x="8616847" y="0"/>
                  <a:pt x="8712968" y="96121"/>
                  <a:pt x="8712968" y="214693"/>
                </a:cubicBezTo>
                <a:lnTo>
                  <a:pt x="8712968" y="642319"/>
                </a:lnTo>
                <a:lnTo>
                  <a:pt x="8712968" y="648072"/>
                </a:lnTo>
                <a:lnTo>
                  <a:pt x="8712968" y="5406353"/>
                </a:lnTo>
                <a:cubicBezTo>
                  <a:pt x="8712968" y="5482714"/>
                  <a:pt x="8651066" y="5544616"/>
                  <a:pt x="8574705" y="5544616"/>
                </a:cubicBezTo>
                <a:lnTo>
                  <a:pt x="138263" y="5544616"/>
                </a:lnTo>
                <a:cubicBezTo>
                  <a:pt x="61902" y="5544616"/>
                  <a:pt x="0" y="5482714"/>
                  <a:pt x="0" y="5406353"/>
                </a:cubicBezTo>
                <a:lnTo>
                  <a:pt x="0" y="642319"/>
                </a:lnTo>
                <a:cubicBezTo>
                  <a:pt x="0" y="565958"/>
                  <a:pt x="61902" y="504056"/>
                  <a:pt x="138263" y="504056"/>
                </a:cubicBezTo>
                <a:lnTo>
                  <a:pt x="4356484" y="504056"/>
                </a:lnTo>
                <a:lnTo>
                  <a:pt x="4356484" y="214693"/>
                </a:lnTo>
                <a:cubicBezTo>
                  <a:pt x="4356484" y="96121"/>
                  <a:pt x="4452605" y="0"/>
                  <a:pt x="4571177" y="0"/>
                </a:cubicBezTo>
                <a:close/>
              </a:path>
            </a:pathLst>
          </a:custGeom>
          <a:blipFill dpi="0" rotWithShape="1">
            <a:blip r:embed="rId3">
              <a:extLst>
                <a:ext uri="{28A0092B-C50C-407E-A947-70E740481C1C}">
                  <a14:useLocalDpi xmlns:a14="http://schemas.microsoft.com/office/drawing/2010/main" xmlns="" val="0"/>
                </a:ext>
              </a:extLst>
            </a:blip>
            <a:srcRect/>
            <a:stretch>
              <a:fillRect/>
            </a:stretch>
          </a:blipFill>
          <a:ln w="19050">
            <a:solidFill>
              <a:schemeClr val="bg1">
                <a:lumMod val="75000"/>
              </a:schemeClr>
            </a:solidFill>
          </a:ln>
          <a:effectLst>
            <a:outerShdw blurRad="292100" dist="38100" dir="18900000" algn="b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7" descr="C:\Users\Administrator\Desktop\31530[1]\图像\image96.pn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50000" b="8525"/>
          <a:stretch>
            <a:fillRect/>
          </a:stretch>
        </p:blipFill>
        <p:spPr bwMode="auto">
          <a:xfrm>
            <a:off x="1910675" y="3763076"/>
            <a:ext cx="5326961" cy="63550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标题 3"/>
          <p:cNvSpPr>
            <a:spLocks noGrp="1"/>
          </p:cNvSpPr>
          <p:nvPr>
            <p:ph type="ctrTitle"/>
          </p:nvPr>
        </p:nvSpPr>
        <p:spPr>
          <a:xfrm>
            <a:off x="685800" y="2492896"/>
            <a:ext cx="7772400" cy="1470025"/>
          </a:xfrm>
        </p:spPr>
        <p:txBody>
          <a:bodyPr>
            <a:normAutofit/>
          </a:bodyPr>
          <a:lstStyle/>
          <a:p>
            <a:r>
              <a:rPr lang="zh-CN" altLang="en-US" sz="4800" b="1" smtClean="0">
                <a:solidFill>
                  <a:srgbClr val="FF6600"/>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贝叶斯分类器</a:t>
            </a:r>
            <a:endParaRPr lang="zh-CN" altLang="en-US" sz="4800" b="1" dirty="0">
              <a:solidFill>
                <a:srgbClr val="FF6600"/>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9"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2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par>
                                <p:cTn id="28" presetID="2" presetClass="entr" presetSubtype="9" fill="hold" grpId="0" nodeType="withEffect">
                                  <p:stCondLst>
                                    <p:cond delay="3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4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0-#ppt_h/2"/>
                                          </p:val>
                                        </p:tav>
                                        <p:tav tm="100000">
                                          <p:val>
                                            <p:strVal val="#ppt_y"/>
                                          </p:val>
                                        </p:tav>
                                      </p:tavLst>
                                    </p:anim>
                                  </p:childTnLst>
                                </p:cTn>
                              </p:par>
                              <p:par>
                                <p:cTn id="36" presetID="2" presetClass="entr" presetSubtype="9" fill="hold" grpId="0" nodeType="withEffect">
                                  <p:stCondLst>
                                    <p:cond delay="5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0-#ppt_h/2"/>
                                          </p:val>
                                        </p:tav>
                                        <p:tav tm="100000">
                                          <p:val>
                                            <p:strVal val="#ppt_y"/>
                                          </p:val>
                                        </p:tav>
                                      </p:tavLst>
                                    </p:anim>
                                  </p:childTnLst>
                                </p:cTn>
                              </p:par>
                            </p:childTnLst>
                          </p:cTn>
                        </p:par>
                        <p:par>
                          <p:cTn id="40" fill="hold">
                            <p:stCondLst>
                              <p:cond delay="1500"/>
                            </p:stCondLst>
                            <p:childTnLst>
                              <p:par>
                                <p:cTn id="41" presetID="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极大似然估计</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kumimoji="1" lang="zh-CN" altLang="en-US" dirty="0"/>
          </a:p>
        </p:txBody>
      </p:sp>
      <mc:AlternateContent xmlns:mc="http://schemas.openxmlformats.org/markup-compatibility/2006">
        <mc:Choice xmlns:a14="http://schemas.microsoft.com/office/drawing/2010/main" xmlns="" Requires="a14">
          <p:sp>
            <p:nvSpPr>
              <p:cNvPr id="3" name="文本框 2"/>
              <p:cNvSpPr txBox="1"/>
              <p:nvPr/>
            </p:nvSpPr>
            <p:spPr>
              <a:xfrm>
                <a:off x="179512" y="953691"/>
                <a:ext cx="8964488" cy="5632311"/>
              </a:xfrm>
              <a:prstGeom prst="rect">
                <a:avLst/>
              </a:prstGeom>
              <a:noFill/>
            </p:spPr>
            <p:txBody>
              <a:bodyPr wrap="square" rtlCol="0">
                <a:spAutoFit/>
              </a:bodyPr>
              <a:lstStyle/>
              <a:p>
                <a:r>
                  <a:rPr lang="zh-CN" altLang="en-US" sz="2400" dirty="0" smtClean="0"/>
                  <a:t>假如一个罐子里有黑白两种颜色的球，数目和比例都不知道。假设进行一百次有放回地随机采样，每次取一个球，有七十次是白球。问题是要求得罐中白球和黑球的比例</a:t>
                </a:r>
                <a:r>
                  <a:rPr lang="en-US" altLang="zh-CN" sz="2400" dirty="0" smtClean="0"/>
                  <a:t>?</a:t>
                </a:r>
              </a:p>
              <a:p>
                <a:endParaRPr lang="en-US" altLang="zh-CN" sz="2400" dirty="0" smtClean="0"/>
              </a:p>
              <a:p>
                <a:r>
                  <a:rPr lang="zh-CN" altLang="en-US" sz="2400" dirty="0" smtClean="0"/>
                  <a:t>解：假设</a:t>
                </a:r>
                <a:r>
                  <a:rPr lang="zh-CN" altLang="en-US" sz="2400" dirty="0"/>
                  <a:t>罐中白球的比例是 </a:t>
                </a:r>
                <a:r>
                  <a:rPr lang="en-US" altLang="zh-CN" sz="2400" dirty="0"/>
                  <a:t>p</a:t>
                </a:r>
                <a:r>
                  <a:rPr lang="zh-CN" altLang="en-US" sz="2400" dirty="0"/>
                  <a:t>，那么黑球的比例就是 </a:t>
                </a:r>
                <a:r>
                  <a:rPr lang="en-US" altLang="zh-CN" sz="2400" dirty="0"/>
                  <a:t>1−p</a:t>
                </a:r>
                <a:r>
                  <a:rPr lang="zh-CN" altLang="en-US" sz="2400" dirty="0" smtClean="0"/>
                  <a:t>。</a:t>
                </a:r>
                <a:endParaRPr lang="en-US" altLang="zh-CN" sz="2400" dirty="0" smtClean="0"/>
              </a:p>
              <a:p>
                <a:r>
                  <a:rPr lang="zh-CN" altLang="en-US" sz="2400" dirty="0" smtClean="0"/>
                  <a:t>那么</a:t>
                </a:r>
                <a:r>
                  <a:rPr lang="zh-CN" altLang="en-US" sz="2400" dirty="0"/>
                  <a:t>似然函数</a:t>
                </a:r>
                <a:r>
                  <a:rPr lang="zh-CN" altLang="en-US" sz="2400" dirty="0" smtClean="0"/>
                  <a:t>：</a:t>
                </a:r>
                <a:r>
                  <a:rPr lang="en-US" altLang="zh-CN" sz="2400" dirty="0" smtClean="0"/>
                  <a:t>p(d|</a:t>
                </a:r>
                <a:r>
                  <a:rPr lang="el-GR" altLang="zh-CN" sz="2400" dirty="0" smtClean="0"/>
                  <a:t>Θ</a:t>
                </a:r>
                <a:r>
                  <a:rPr lang="en-US" altLang="zh-CN" sz="2400" dirty="0" smtClean="0"/>
                  <a:t>)=p(x1,x2,x3,xn|</a:t>
                </a:r>
                <a:r>
                  <a:rPr lang="el-GR" altLang="zh-CN" sz="2400" dirty="0"/>
                  <a:t>Θ</a:t>
                </a:r>
                <a:r>
                  <a:rPr lang="en-US" altLang="zh-CN" sz="2400" dirty="0" smtClean="0"/>
                  <a:t>)</a:t>
                </a:r>
              </a:p>
              <a:p>
                <a:r>
                  <a:rPr lang="en-US" altLang="zh-CN" sz="2400" dirty="0" smtClean="0"/>
                  <a:t>                                          =p(x1|</a:t>
                </a:r>
                <a:r>
                  <a:rPr lang="el-GR" altLang="zh-CN" sz="2400" dirty="0"/>
                  <a:t>Θ</a:t>
                </a:r>
                <a:r>
                  <a:rPr lang="en-US" altLang="zh-CN" sz="2400" dirty="0" smtClean="0"/>
                  <a:t>)*p(x2|</a:t>
                </a:r>
                <a:r>
                  <a:rPr lang="el-GR" altLang="zh-CN" sz="2400" dirty="0"/>
                  <a:t>Θ</a:t>
                </a:r>
                <a:r>
                  <a:rPr lang="en-US" altLang="zh-CN" sz="2400" dirty="0" smtClean="0"/>
                  <a:t>)*p(</a:t>
                </a:r>
                <a:r>
                  <a:rPr lang="en-US" altLang="zh-CN" sz="2400" dirty="0" err="1" smtClean="0"/>
                  <a:t>xn</a:t>
                </a:r>
                <a:r>
                  <a:rPr lang="en-US" altLang="zh-CN" sz="2400" dirty="0" smtClean="0"/>
                  <a:t>|</a:t>
                </a:r>
                <a:r>
                  <a:rPr lang="el-GR" altLang="zh-CN" sz="2400" dirty="0"/>
                  <a:t>Θ</a:t>
                </a:r>
                <a:r>
                  <a:rPr lang="en-US" altLang="zh-CN" sz="2400" dirty="0" smtClean="0"/>
                  <a:t>)</a:t>
                </a:r>
              </a:p>
              <a:p>
                <a:r>
                  <a:rPr lang="en-US" altLang="zh-CN" sz="2400" dirty="0" smtClean="0"/>
                  <a:t>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70</m:t>
                        </m:r>
                      </m:sup>
                    </m:sSup>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30</m:t>
                        </m:r>
                      </m:sup>
                    </m:sSup>
                  </m:oMath>
                </a14:m>
                <a:endParaRPr lang="en-US" altLang="zh-CN" sz="2400" dirty="0" smtClean="0"/>
              </a:p>
              <a:p>
                <a:r>
                  <a:rPr lang="zh-CN" altLang="en-US" sz="2400" dirty="0" smtClean="0"/>
                  <a:t>接下来</a:t>
                </a:r>
                <a:r>
                  <a:rPr lang="zh-CN" altLang="en-US" sz="2400" dirty="0"/>
                  <a:t>对似然函数对数化</a:t>
                </a:r>
                <a:r>
                  <a:rPr lang="zh-CN" altLang="en-US" sz="2400" dirty="0" smtClean="0"/>
                  <a:t>：</a:t>
                </a:r>
                <a:endParaRPr lang="en-US" altLang="zh-CN" sz="2400" dirty="0" smtClean="0"/>
              </a:p>
              <a:p>
                <a:r>
                  <a:rPr lang="en-US" altLang="zh-CN" sz="2400" dirty="0" err="1" smtClean="0"/>
                  <a:t>ln</a:t>
                </a:r>
                <a:r>
                  <a:rPr lang="en-US" altLang="zh-CN" sz="2400" dirty="0" smtClean="0"/>
                  <a:t> p(x|</a:t>
                </a:r>
                <a:r>
                  <a:rPr lang="el-GR" altLang="zh-CN" sz="2400" dirty="0"/>
                  <a:t>Θ</a:t>
                </a:r>
                <a:r>
                  <a:rPr lang="en-US" altLang="zh-CN" sz="2400" dirty="0" smtClean="0"/>
                  <a:t>)=</a:t>
                </a:r>
                <a:r>
                  <a:rPr lang="en-US" altLang="zh-CN" sz="2400" dirty="0" err="1" smtClean="0"/>
                  <a:t>ln</a:t>
                </a:r>
                <a:r>
                  <a:rPr lang="en-US" altLang="zh-CN" sz="2400" dirty="0" smtClean="0"/>
                  <a:t>(</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𝑝</m:t>
                        </m:r>
                      </m:e>
                      <m:sup>
                        <m:r>
                          <a:rPr lang="en-US" altLang="zh-CN" sz="2400" i="1">
                            <a:solidFill>
                              <a:prstClr val="black"/>
                            </a:solidFill>
                            <a:latin typeface="Cambria Math" panose="02040503050406030204" pitchFamily="18" charset="0"/>
                          </a:rPr>
                          <m:t>70</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𝑝</m:t>
                        </m:r>
                        <m:r>
                          <a:rPr lang="en-US" altLang="zh-CN" sz="2400" i="1">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30</m:t>
                        </m:r>
                      </m:sup>
                    </m:sSup>
                  </m:oMath>
                </a14:m>
                <a:r>
                  <a:rPr lang="en-US" altLang="zh-CN" sz="2400" dirty="0" smtClean="0"/>
                  <a:t>)</a:t>
                </a:r>
              </a:p>
              <a:p>
                <a:r>
                  <a:rPr lang="en-US" altLang="zh-CN" sz="2400" dirty="0" smtClean="0"/>
                  <a:t>                              =70lnp+30ln(1-p)</a:t>
                </a:r>
              </a:p>
              <a:p>
                <a:r>
                  <a:rPr lang="zh-CN" altLang="en-US" sz="2400" dirty="0" smtClean="0"/>
                  <a:t>然后</a:t>
                </a:r>
                <a:r>
                  <a:rPr lang="zh-CN" altLang="en-US" sz="2400" dirty="0"/>
                  <a:t>求似然方程</a:t>
                </a:r>
                <a:r>
                  <a:rPr lang="zh-CN" altLang="en-US" sz="2400" dirty="0" smtClean="0"/>
                  <a:t>：</a:t>
                </a:r>
                <a:endParaRPr lang="en-US" altLang="zh-CN" sz="2400" dirty="0" smtClean="0"/>
              </a:p>
              <a:p>
                <a:r>
                  <a:rPr lang="en-US" altLang="zh-CN" sz="2400" dirty="0" err="1" smtClean="0"/>
                  <a:t>ln</a:t>
                </a:r>
                <a:r>
                  <a:rPr lang="en-US" altLang="zh-CN" sz="2400" dirty="0"/>
                  <a:t>’ p(x|</a:t>
                </a:r>
                <a:r>
                  <a:rPr lang="el-GR" altLang="zh-CN" sz="2400" dirty="0"/>
                  <a:t>Θ</a:t>
                </a:r>
                <a:r>
                  <a:rPr lang="el-GR" altLang="zh-CN" sz="2400" dirty="0" smtClean="0"/>
                  <a:t>)</a:t>
                </a:r>
                <a:r>
                  <a:rPr lang="en-US" altLang="zh-CN" sz="2400" dirty="0" smtClean="0"/>
                  <a:t>=70/p-30/1-p=0</a:t>
                </a:r>
              </a:p>
              <a:p>
                <a:endParaRPr lang="en-US" altLang="zh-CN" sz="2400" dirty="0" smtClean="0"/>
              </a:p>
              <a:p>
                <a:r>
                  <a:rPr lang="zh-CN" altLang="en-US" sz="2400" dirty="0" smtClean="0"/>
                  <a:t>最后</a:t>
                </a:r>
                <a:r>
                  <a:rPr lang="zh-CN" altLang="en-US" sz="2400" dirty="0"/>
                  <a:t>求得 </a:t>
                </a:r>
                <a:r>
                  <a:rPr lang="en-US" altLang="zh-CN" sz="2400" dirty="0" smtClean="0"/>
                  <a:t>p=0.7</a:t>
                </a:r>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179512" y="953691"/>
                <a:ext cx="8964488" cy="5632311"/>
              </a:xfrm>
              <a:prstGeom prst="rect">
                <a:avLst/>
              </a:prstGeom>
              <a:blipFill rotWithShape="0">
                <a:blip r:embed="rId5"/>
                <a:stretch>
                  <a:fillRect l="-1020" t="-866" b="-162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kumimoji="1" lang="zh-CN" altLang="en-US" b="1" dirty="0"/>
              <a:t>朴素贝叶斯分类器</a:t>
            </a:r>
            <a:r>
              <a:rPr kumimoji="1" lang="zh-CN" altLang="en-US" dirty="0"/>
              <a:t/>
            </a:r>
            <a:br>
              <a:rPr kumimoji="1" lang="zh-CN" altLang="en-US" dirty="0"/>
            </a:br>
            <a:endParaRPr kumimoji="1" lang="zh-CN" altLang="en-US" dirty="0"/>
          </a:p>
        </p:txBody>
      </p:sp>
      <p:sp>
        <p:nvSpPr>
          <p:cNvPr id="3" name="文本框 2"/>
          <p:cNvSpPr txBox="1"/>
          <p:nvPr/>
        </p:nvSpPr>
        <p:spPr>
          <a:xfrm>
            <a:off x="147955" y="1024255"/>
            <a:ext cx="8888730" cy="2922905"/>
          </a:xfrm>
          <a:prstGeom prst="rect">
            <a:avLst/>
          </a:prstGeom>
          <a:noFill/>
        </p:spPr>
        <p:txBody>
          <a:bodyPr wrap="square" rtlCol="0">
            <a:spAutoFit/>
          </a:bodyPr>
          <a:lstStyle/>
          <a:p>
            <a:r>
              <a:rPr lang="zh-CN" altLang="en-US" sz="2400" dirty="0"/>
              <a:t>贝叶斯公式来估计后验概率P(c | x)的主要困难在于:类条件概率P(</a:t>
            </a:r>
            <a:r>
              <a:rPr lang="en-US" altLang="zh-CN" sz="2400" dirty="0"/>
              <a:t>x</a:t>
            </a:r>
            <a:r>
              <a:rPr lang="zh-CN" altLang="en-US" sz="2400" dirty="0"/>
              <a:t>|c)是所有属性上的联合概率,难以从有限的训练样本直接估计而</a:t>
            </a:r>
            <a:r>
              <a:rPr lang="zh-CN" altLang="en-US" sz="2400" dirty="0" smtClean="0"/>
              <a:t>得。为</a:t>
            </a:r>
            <a:r>
              <a:rPr lang="zh-CN" altLang="en-US" sz="2400" dirty="0"/>
              <a:t>避开这个障碍,朴素贝叶斯分类器采用了</a:t>
            </a:r>
            <a:r>
              <a:rPr lang="zh-CN" altLang="en-US" sz="2400" dirty="0">
                <a:solidFill>
                  <a:srgbClr val="FF0000"/>
                </a:solidFill>
              </a:rPr>
              <a:t>“属性条件独立性假设”:假设每个属性独立地对分类结果发生影响.</a:t>
            </a:r>
          </a:p>
          <a:p>
            <a:r>
              <a:rPr lang="zh-CN" altLang="en-US" sz="2400" dirty="0"/>
              <a:t>                      基于属性条件独立性假设,公式可重写为：其中d为属性数目,</a:t>
            </a:r>
            <a:r>
              <a:rPr lang="en-US" altLang="zh-CN" sz="2400" dirty="0"/>
              <a:t>x</a:t>
            </a:r>
            <a:r>
              <a:rPr lang="zh-CN" altLang="en-US" sz="2400" dirty="0"/>
              <a:t>i为x在第i个属性上的取值.</a:t>
            </a:r>
          </a:p>
          <a:p>
            <a:endParaRPr lang="zh-CN" altLang="en-US" sz="2000" dirty="0"/>
          </a:p>
          <a:p>
            <a:endParaRPr lang="zh-CN" altLang="en-US" sz="2000" dirty="0"/>
          </a:p>
        </p:txBody>
      </p:sp>
      <p:pic>
        <p:nvPicPr>
          <p:cNvPr id="5" name="图片 4" descr="@{@3B%$}XV0TXBH3A8LLRDC"/>
          <p:cNvPicPr>
            <a:picLocks noChangeAspect="1"/>
          </p:cNvPicPr>
          <p:nvPr/>
        </p:nvPicPr>
        <p:blipFill>
          <a:blip r:embed="rId5"/>
          <a:stretch>
            <a:fillRect/>
          </a:stretch>
        </p:blipFill>
        <p:spPr>
          <a:xfrm>
            <a:off x="2195736" y="3789040"/>
            <a:ext cx="4361579" cy="870911"/>
          </a:xfrm>
          <a:prstGeom prst="rect">
            <a:avLst/>
          </a:prstGeom>
        </p:spPr>
      </p:pic>
      <p:pic>
        <p:nvPicPr>
          <p:cNvPr id="6" name="图片 5" descr="MI37AZRI_6CUR)OO1SG4Z]Y"/>
          <p:cNvPicPr>
            <a:picLocks noChangeAspect="1"/>
          </p:cNvPicPr>
          <p:nvPr/>
        </p:nvPicPr>
        <p:blipFill>
          <a:blip r:embed="rId6"/>
          <a:stretch>
            <a:fillRect/>
          </a:stretch>
        </p:blipFill>
        <p:spPr>
          <a:xfrm>
            <a:off x="2339752" y="5500702"/>
            <a:ext cx="4217563" cy="1013014"/>
          </a:xfrm>
          <a:prstGeom prst="rect">
            <a:avLst/>
          </a:prstGeom>
        </p:spPr>
      </p:pic>
      <p:sp>
        <p:nvSpPr>
          <p:cNvPr id="12" name="文本框 11"/>
          <p:cNvSpPr txBox="1"/>
          <p:nvPr/>
        </p:nvSpPr>
        <p:spPr>
          <a:xfrm>
            <a:off x="356975" y="3993245"/>
            <a:ext cx="8039100" cy="1661993"/>
          </a:xfrm>
          <a:prstGeom prst="rect">
            <a:avLst/>
          </a:prstGeom>
          <a:noFill/>
        </p:spPr>
        <p:txBody>
          <a:bodyPr wrap="square" rtlCol="0">
            <a:spAutoFit/>
          </a:bodyPr>
          <a:lstStyle/>
          <a:p>
            <a:endParaRPr lang="en-US" altLang="zh-CN" dirty="0" smtClean="0"/>
          </a:p>
          <a:p>
            <a:endParaRPr lang="en-US" altLang="zh-CN" dirty="0" smtClean="0"/>
          </a:p>
          <a:p>
            <a:endParaRPr lang="en-US" altLang="zh-CN" dirty="0" smtClean="0"/>
          </a:p>
          <a:p>
            <a:r>
              <a:rPr lang="zh-CN" altLang="en-US" sz="2400" dirty="0" smtClean="0"/>
              <a:t>由于</a:t>
            </a:r>
            <a:r>
              <a:rPr lang="zh-CN" altLang="en-US" sz="2400" dirty="0"/>
              <a:t>对所有类别来说P(x)数值相同，因此最小错误率的贝叶斯判定准则有</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kumimoji="1" lang="zh-CN" altLang="en-US" b="1" dirty="0"/>
              <a:t>朴素贝叶斯分类器</a:t>
            </a:r>
            <a:r>
              <a:rPr kumimoji="1" lang="zh-CN" altLang="en-US" dirty="0"/>
              <a:t/>
            </a:r>
            <a:br>
              <a:rPr kumimoji="1" lang="zh-CN" altLang="en-US" dirty="0"/>
            </a:br>
            <a:endParaRPr kumimoji="1" lang="zh-CN" altLang="en-US" dirty="0"/>
          </a:p>
        </p:txBody>
      </p:sp>
      <p:pic>
        <p:nvPicPr>
          <p:cNvPr id="6" name="图片 5" descr="MI37AZRI_6CUR)OO1SG4Z]Y"/>
          <p:cNvPicPr>
            <a:picLocks noChangeAspect="1"/>
          </p:cNvPicPr>
          <p:nvPr/>
        </p:nvPicPr>
        <p:blipFill>
          <a:blip r:embed="rId5"/>
          <a:stretch>
            <a:fillRect/>
          </a:stretch>
        </p:blipFill>
        <p:spPr>
          <a:xfrm>
            <a:off x="586105" y="851535"/>
            <a:ext cx="3278505" cy="810260"/>
          </a:xfrm>
          <a:prstGeom prst="rect">
            <a:avLst/>
          </a:prstGeom>
        </p:spPr>
      </p:pic>
      <p:pic>
        <p:nvPicPr>
          <p:cNvPr id="15" name="图片 14" descr="2P766YCP9DZUL]V0U9B6Y72"/>
          <p:cNvPicPr>
            <a:picLocks noChangeAspect="1"/>
          </p:cNvPicPr>
          <p:nvPr/>
        </p:nvPicPr>
        <p:blipFill>
          <a:blip r:embed="rId6"/>
          <a:stretch>
            <a:fillRect/>
          </a:stretch>
        </p:blipFill>
        <p:spPr>
          <a:xfrm>
            <a:off x="586105" y="1747520"/>
            <a:ext cx="8364855" cy="50272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13</a:t>
            </a:fld>
            <a:endParaRPr lang="zh-CN" altLang="en-US"/>
          </a:p>
        </p:txBody>
      </p:sp>
      <p:pic>
        <p:nvPicPr>
          <p:cNvPr id="4" name="图片 3"/>
          <p:cNvPicPr>
            <a:picLocks noChangeAspect="1"/>
          </p:cNvPicPr>
          <p:nvPr/>
        </p:nvPicPr>
        <p:blipFill>
          <a:blip r:embed="rId2"/>
          <a:stretch>
            <a:fillRect/>
          </a:stretch>
        </p:blipFill>
        <p:spPr>
          <a:xfrm>
            <a:off x="647700" y="780415"/>
            <a:ext cx="7056120" cy="4657090"/>
          </a:xfrm>
          <a:prstGeom prst="rect">
            <a:avLst/>
          </a:prstGeom>
        </p:spPr>
      </p:pic>
      <p:pic>
        <p:nvPicPr>
          <p:cNvPr id="5" name="图片 4" descr="9EY1D~JIQKI`LR2TD{]AN)T"/>
          <p:cNvPicPr>
            <a:picLocks noChangeAspect="1"/>
          </p:cNvPicPr>
          <p:nvPr/>
        </p:nvPicPr>
        <p:blipFill>
          <a:blip r:embed="rId3"/>
          <a:stretch>
            <a:fillRect/>
          </a:stretch>
        </p:blipFill>
        <p:spPr>
          <a:xfrm>
            <a:off x="642911" y="5424170"/>
            <a:ext cx="7060910" cy="13049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14</a:t>
            </a:fld>
            <a:endParaRPr lang="zh-CN" altLang="en-US"/>
          </a:p>
        </p:txBody>
      </p:sp>
      <p:pic>
        <p:nvPicPr>
          <p:cNvPr id="6" name="图片 5" descr="B8A(U(FK11PTG7}Z4BX5(_8"/>
          <p:cNvPicPr>
            <a:picLocks noChangeAspect="1"/>
          </p:cNvPicPr>
          <p:nvPr/>
        </p:nvPicPr>
        <p:blipFill>
          <a:blip r:embed="rId2"/>
          <a:stretch>
            <a:fillRect/>
          </a:stretch>
        </p:blipFill>
        <p:spPr>
          <a:xfrm>
            <a:off x="310515" y="862330"/>
            <a:ext cx="3927475" cy="1780852"/>
          </a:xfrm>
          <a:prstGeom prst="rect">
            <a:avLst/>
          </a:prstGeom>
        </p:spPr>
      </p:pic>
      <p:pic>
        <p:nvPicPr>
          <p:cNvPr id="7" name="图片 6" descr="1$TQ`73C57IDECG2ZM]G)6X"/>
          <p:cNvPicPr>
            <a:picLocks noChangeAspect="1"/>
          </p:cNvPicPr>
          <p:nvPr/>
        </p:nvPicPr>
        <p:blipFill>
          <a:blip r:embed="rId3"/>
          <a:stretch>
            <a:fillRect/>
          </a:stretch>
        </p:blipFill>
        <p:spPr>
          <a:xfrm>
            <a:off x="4555490" y="800735"/>
            <a:ext cx="4149090" cy="55594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15</a:t>
            </a:fld>
            <a:endParaRPr lang="zh-CN" altLang="en-US"/>
          </a:p>
        </p:txBody>
      </p:sp>
      <p:pic>
        <p:nvPicPr>
          <p:cNvPr id="8" name="图片 7" descr="AXYA[@4OC9$(90]IKI55V6R"/>
          <p:cNvPicPr>
            <a:picLocks noChangeAspect="1"/>
          </p:cNvPicPr>
          <p:nvPr/>
        </p:nvPicPr>
        <p:blipFill>
          <a:blip r:embed="rId2"/>
          <a:stretch>
            <a:fillRect/>
          </a:stretch>
        </p:blipFill>
        <p:spPr>
          <a:xfrm>
            <a:off x="886460" y="795020"/>
            <a:ext cx="7686068" cy="3133090"/>
          </a:xfrm>
          <a:prstGeom prst="rect">
            <a:avLst/>
          </a:prstGeom>
        </p:spPr>
      </p:pic>
      <p:pic>
        <p:nvPicPr>
          <p:cNvPr id="4" name="图片 3" descr="HFC15Q`W)USNS@[NRP{DF37"/>
          <p:cNvPicPr>
            <a:picLocks noChangeAspect="1"/>
          </p:cNvPicPr>
          <p:nvPr/>
        </p:nvPicPr>
        <p:blipFill>
          <a:blip r:embed="rId3"/>
          <a:stretch>
            <a:fillRect/>
          </a:stretch>
        </p:blipFill>
        <p:spPr>
          <a:xfrm>
            <a:off x="886460" y="3928745"/>
            <a:ext cx="7684770" cy="279463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16</a:t>
            </a:fld>
            <a:endParaRPr lang="zh-CN" altLang="en-US"/>
          </a:p>
        </p:txBody>
      </p:sp>
      <p:sp>
        <p:nvSpPr>
          <p:cNvPr id="5" name="文本框 4"/>
          <p:cNvSpPr txBox="1"/>
          <p:nvPr/>
        </p:nvSpPr>
        <p:spPr>
          <a:xfrm>
            <a:off x="227965" y="855980"/>
            <a:ext cx="8458835" cy="1198880"/>
          </a:xfrm>
          <a:prstGeom prst="rect">
            <a:avLst/>
          </a:prstGeom>
          <a:noFill/>
        </p:spPr>
        <p:txBody>
          <a:bodyPr wrap="square" rtlCol="0" anchor="t">
            <a:spAutoFit/>
          </a:bodyPr>
          <a:lstStyle/>
          <a:p>
            <a:r>
              <a:rPr lang="zh-CN" altLang="en-US" sz="2400"/>
              <a:t>需注意,若某个属性值在训练集中没有与某个类同时出现过,则直接进行概率估计与判别.例如，在使用西瓜数据集3.0训练朴素贝叶斯分类器时,对一个“敲声清脆”的测试例,有</a:t>
            </a:r>
          </a:p>
        </p:txBody>
      </p:sp>
      <p:pic>
        <p:nvPicPr>
          <p:cNvPr id="6" name="图片 5" descr="~P6`X_3]~UIFO9BV{3VOG~R"/>
          <p:cNvPicPr>
            <a:picLocks noChangeAspect="1"/>
          </p:cNvPicPr>
          <p:nvPr/>
        </p:nvPicPr>
        <p:blipFill>
          <a:blip r:embed="rId2"/>
          <a:stretch>
            <a:fillRect/>
          </a:stretch>
        </p:blipFill>
        <p:spPr>
          <a:xfrm>
            <a:off x="1571605" y="2054860"/>
            <a:ext cx="4863486" cy="802636"/>
          </a:xfrm>
          <a:prstGeom prst="rect">
            <a:avLst/>
          </a:prstGeom>
        </p:spPr>
      </p:pic>
      <p:sp>
        <p:nvSpPr>
          <p:cNvPr id="7" name="文本框 6"/>
          <p:cNvSpPr txBox="1"/>
          <p:nvPr/>
        </p:nvSpPr>
        <p:spPr>
          <a:xfrm>
            <a:off x="402590" y="2912745"/>
            <a:ext cx="8129905" cy="1938020"/>
          </a:xfrm>
          <a:prstGeom prst="rect">
            <a:avLst/>
          </a:prstGeom>
          <a:noFill/>
        </p:spPr>
        <p:txBody>
          <a:bodyPr wrap="square" rtlCol="0">
            <a:spAutoFit/>
          </a:bodyPr>
          <a:lstStyle/>
          <a:p>
            <a:r>
              <a:rPr lang="zh-CN" altLang="en-US" sz="2400"/>
              <a:t>为了避免其他属性携带的信息被训练集中未出现的属性值“抹去”在估计概率值时通常要进行“平滑”(smoothing),常用</a:t>
            </a:r>
            <a:r>
              <a:rPr lang="zh-CN" altLang="en-US" sz="2400">
                <a:solidFill>
                  <a:srgbClr val="FF0000"/>
                </a:solidFill>
              </a:rPr>
              <a:t>“拉普拉斯修正”. </a:t>
            </a:r>
            <a:r>
              <a:rPr lang="zh-CN" altLang="en-US" sz="2400"/>
              <a:t>具体来说,</a:t>
            </a:r>
          </a:p>
          <a:p>
            <a:r>
              <a:rPr lang="zh-CN" altLang="en-US" sz="2400">
                <a:solidFill>
                  <a:srgbClr val="FF0000"/>
                </a:solidFill>
              </a:rPr>
              <a:t>N表示训练集D中可能的类别数, </a:t>
            </a:r>
          </a:p>
          <a:p>
            <a:r>
              <a:rPr lang="zh-CN" altLang="en-US" sz="2400">
                <a:solidFill>
                  <a:srgbClr val="FF0000"/>
                </a:solidFill>
              </a:rPr>
              <a:t>N</a:t>
            </a:r>
            <a:r>
              <a:rPr lang="en-US" altLang="zh-CN" sz="2400">
                <a:solidFill>
                  <a:srgbClr val="FF0000"/>
                </a:solidFill>
              </a:rPr>
              <a:t>i</a:t>
            </a:r>
            <a:r>
              <a:rPr lang="zh-CN" altLang="en-US" sz="2400">
                <a:solidFill>
                  <a:srgbClr val="FF0000"/>
                </a:solidFill>
              </a:rPr>
              <a:t>表示第i个属性可能的取值数,则公式分别修正为</a:t>
            </a:r>
          </a:p>
        </p:txBody>
      </p:sp>
      <p:pic>
        <p:nvPicPr>
          <p:cNvPr id="9" name="图片 8" descr="(I@I(@V(P7FTKGWI[LMERLW"/>
          <p:cNvPicPr>
            <a:picLocks noChangeAspect="1"/>
          </p:cNvPicPr>
          <p:nvPr/>
        </p:nvPicPr>
        <p:blipFill>
          <a:blip r:embed="rId3"/>
          <a:stretch>
            <a:fillRect/>
          </a:stretch>
        </p:blipFill>
        <p:spPr>
          <a:xfrm>
            <a:off x="1643042" y="4989830"/>
            <a:ext cx="4910158" cy="14865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17</a:t>
            </a:fld>
            <a:endParaRPr lang="zh-CN" altLang="en-US"/>
          </a:p>
        </p:txBody>
      </p:sp>
      <p:pic>
        <p:nvPicPr>
          <p:cNvPr id="4" name="图片 3" descr="%`@U7GTY2NII{EYC)L_NENW"/>
          <p:cNvPicPr>
            <a:picLocks noChangeAspect="1"/>
          </p:cNvPicPr>
          <p:nvPr/>
        </p:nvPicPr>
        <p:blipFill>
          <a:blip r:embed="rId2"/>
          <a:stretch>
            <a:fillRect/>
          </a:stretch>
        </p:blipFill>
        <p:spPr>
          <a:xfrm>
            <a:off x="913130" y="1033145"/>
            <a:ext cx="6337300" cy="2251075"/>
          </a:xfrm>
          <a:prstGeom prst="rect">
            <a:avLst/>
          </a:prstGeom>
        </p:spPr>
      </p:pic>
      <p:pic>
        <p:nvPicPr>
          <p:cNvPr id="8" name="图片 7" descr="NXY%H]`Y)G}8(%`0W)RVD{2"/>
          <p:cNvPicPr>
            <a:picLocks noChangeAspect="1"/>
          </p:cNvPicPr>
          <p:nvPr/>
        </p:nvPicPr>
        <p:blipFill>
          <a:blip r:embed="rId3"/>
          <a:stretch>
            <a:fillRect/>
          </a:stretch>
        </p:blipFill>
        <p:spPr>
          <a:xfrm>
            <a:off x="913765" y="3283585"/>
            <a:ext cx="6336665" cy="1830705"/>
          </a:xfrm>
          <a:prstGeom prst="rect">
            <a:avLst/>
          </a:prstGeom>
        </p:spPr>
      </p:pic>
      <p:sp>
        <p:nvSpPr>
          <p:cNvPr id="10" name="文本框 9"/>
          <p:cNvSpPr txBox="1"/>
          <p:nvPr/>
        </p:nvSpPr>
        <p:spPr>
          <a:xfrm>
            <a:off x="489585" y="5163820"/>
            <a:ext cx="8303260" cy="1198880"/>
          </a:xfrm>
          <a:prstGeom prst="rect">
            <a:avLst/>
          </a:prstGeom>
          <a:noFill/>
        </p:spPr>
        <p:txBody>
          <a:bodyPr wrap="square" rtlCol="0">
            <a:spAutoFit/>
          </a:bodyPr>
          <a:lstStyle/>
          <a:p>
            <a:r>
              <a:rPr lang="zh-CN" altLang="en-US" sz="2400"/>
              <a:t>显然，拉普拉斯修正避免了因训练集样本不充分而导致概率估值为零的问题，并且在训练集变大时,修正过程所引入的先验的影响也会逐渐变得可忽略,使得估值渐趋向于实际概率值.</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微软雅黑" panose="020B0503020204020204" pitchFamily="34" charset="-122"/>
                <a:ea typeface="微软雅黑" panose="020B0503020204020204" pitchFamily="34" charset="-122"/>
                <a:sym typeface="+mn-ea"/>
              </a:rPr>
              <a:t>半朴素贝叶斯分类器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18</a:t>
            </a:fld>
            <a:endParaRPr lang="zh-CN" altLang="en-US"/>
          </a:p>
        </p:txBody>
      </p:sp>
      <p:sp>
        <p:nvSpPr>
          <p:cNvPr id="4" name="文本框 3"/>
          <p:cNvSpPr txBox="1"/>
          <p:nvPr/>
        </p:nvSpPr>
        <p:spPr>
          <a:xfrm>
            <a:off x="323850" y="1013460"/>
            <a:ext cx="8496935" cy="2999740"/>
          </a:xfrm>
          <a:prstGeom prst="rect">
            <a:avLst/>
          </a:prstGeom>
          <a:noFill/>
        </p:spPr>
        <p:txBody>
          <a:bodyPr wrap="square" rtlCol="0">
            <a:spAutoFit/>
          </a:bodyPr>
          <a:lstStyle/>
          <a:p>
            <a:r>
              <a:rPr lang="zh-CN" altLang="en-US" sz="2100" dirty="0"/>
              <a:t>朴素贝叶斯分类器采用了属性条件独立性假设,但在现实任务中这个假设往往很难</a:t>
            </a:r>
            <a:r>
              <a:rPr lang="zh-CN" altLang="en-US" sz="2100" dirty="0" smtClean="0"/>
              <a:t>成立。于是</a:t>
            </a:r>
            <a:r>
              <a:rPr lang="zh-CN" altLang="en-US" sz="2100" dirty="0"/>
              <a:t>,人们对属性条件独立性假设进行一定程度的放松,由此产生了“半朴素贝叶斯分类器”。</a:t>
            </a:r>
          </a:p>
          <a:p>
            <a:endParaRPr lang="zh-CN" altLang="en-US" sz="2100" dirty="0"/>
          </a:p>
          <a:p>
            <a:r>
              <a:rPr lang="zh-CN" altLang="en-US" sz="2100" dirty="0"/>
              <a:t>半朴素贝叶斯分类器的基本想法是</a:t>
            </a:r>
            <a:r>
              <a:rPr lang="zh-CN" altLang="en-US" sz="2100" dirty="0">
                <a:solidFill>
                  <a:srgbClr val="FF0000"/>
                </a:solidFill>
              </a:rPr>
              <a:t>适当考虑一部分属性间的相互依赖信息，从而既不需进行完全联合概率计算,又不至于彻底忽略了比较强的属性依赖关系.“独依赖估计”(ODE)是半朴素贝叶斯分类器最常用的一种策略.所谓“独依赖”就是假设每个属性在类别之外最多仅依赖于一个其他属性,</a:t>
            </a:r>
            <a:r>
              <a:rPr lang="zh-CN" altLang="en-US" sz="2100" dirty="0"/>
              <a:t>即</a:t>
            </a:r>
          </a:p>
        </p:txBody>
      </p:sp>
      <p:pic>
        <p:nvPicPr>
          <p:cNvPr id="5" name="图片 4" descr="A0Q~)@2Y9I$8MK}F1TNZY{V"/>
          <p:cNvPicPr>
            <a:picLocks noChangeAspect="1"/>
          </p:cNvPicPr>
          <p:nvPr/>
        </p:nvPicPr>
        <p:blipFill>
          <a:blip r:embed="rId2"/>
          <a:stretch>
            <a:fillRect/>
          </a:stretch>
        </p:blipFill>
        <p:spPr>
          <a:xfrm>
            <a:off x="1928794" y="3929066"/>
            <a:ext cx="4018915" cy="680720"/>
          </a:xfrm>
          <a:prstGeom prst="rect">
            <a:avLst/>
          </a:prstGeom>
        </p:spPr>
      </p:pic>
      <p:sp>
        <p:nvSpPr>
          <p:cNvPr id="6" name="文本框 5"/>
          <p:cNvSpPr txBox="1"/>
          <p:nvPr/>
        </p:nvSpPr>
        <p:spPr>
          <a:xfrm>
            <a:off x="210185" y="4526280"/>
            <a:ext cx="8146415" cy="1706880"/>
          </a:xfrm>
          <a:prstGeom prst="rect">
            <a:avLst/>
          </a:prstGeom>
          <a:noFill/>
        </p:spPr>
        <p:txBody>
          <a:bodyPr wrap="square" rtlCol="0">
            <a:spAutoFit/>
          </a:bodyPr>
          <a:lstStyle/>
          <a:p>
            <a:r>
              <a:rPr lang="zh-CN" altLang="en-US" sz="2100" dirty="0"/>
              <a:t>其中pai为属性xi所依赖的属性,称为xi的父属性.此时，对每个属性xi,</a:t>
            </a:r>
          </a:p>
          <a:p>
            <a:endParaRPr lang="zh-CN" altLang="en-US" sz="2100" dirty="0"/>
          </a:p>
          <a:p>
            <a:r>
              <a:rPr lang="zh-CN" altLang="en-US" sz="2100" dirty="0"/>
              <a:t>若其父属性pai已知，则可采用的                                        办法来估计概率值P(</a:t>
            </a:r>
            <a:r>
              <a:rPr lang="en-US" altLang="zh-CN" sz="2100" dirty="0"/>
              <a:t>xi</a:t>
            </a:r>
            <a:r>
              <a:rPr lang="zh-CN" altLang="en-US" sz="2100" dirty="0"/>
              <a:t> I c,pai).于是,问题的关键就转化为如何确定每个属性的父属性,不同的做法产生不同的独依赖分类器.</a:t>
            </a:r>
          </a:p>
        </p:txBody>
      </p:sp>
      <p:pic>
        <p:nvPicPr>
          <p:cNvPr id="7" name="图片 6" descr="L`(9[_YP7C8O_0Z4QD4MIAT"/>
          <p:cNvPicPr>
            <a:picLocks noChangeAspect="1"/>
          </p:cNvPicPr>
          <p:nvPr/>
        </p:nvPicPr>
        <p:blipFill>
          <a:blip r:embed="rId3"/>
          <a:stretch>
            <a:fillRect/>
          </a:stretch>
        </p:blipFill>
        <p:spPr>
          <a:xfrm>
            <a:off x="4143372" y="4956810"/>
            <a:ext cx="2357454" cy="4953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微软雅黑" panose="020B0503020204020204" pitchFamily="34" charset="-122"/>
                <a:ea typeface="微软雅黑" panose="020B0503020204020204" pitchFamily="34" charset="-122"/>
                <a:sym typeface="+mn-ea"/>
              </a:rPr>
              <a:t>半朴素贝叶斯分类器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19</a:t>
            </a:fld>
            <a:endParaRPr lang="zh-CN" altLang="en-US"/>
          </a:p>
        </p:txBody>
      </p:sp>
      <p:pic>
        <p:nvPicPr>
          <p:cNvPr id="6" name="图片 5" descr="G4KD{BI0KEBM){)U9%Z(}[1"/>
          <p:cNvPicPr>
            <a:picLocks noChangeAspect="1"/>
          </p:cNvPicPr>
          <p:nvPr/>
        </p:nvPicPr>
        <p:blipFill>
          <a:blip r:embed="rId2"/>
          <a:stretch>
            <a:fillRect/>
          </a:stretch>
        </p:blipFill>
        <p:spPr>
          <a:xfrm>
            <a:off x="357158" y="4429132"/>
            <a:ext cx="8229600" cy="1809750"/>
          </a:xfrm>
          <a:prstGeom prst="rect">
            <a:avLst/>
          </a:prstGeom>
        </p:spPr>
      </p:pic>
      <p:pic>
        <p:nvPicPr>
          <p:cNvPr id="9" name="图片 8" descr="%0VVUNFFS0%]YT1V7_$(Y9T"/>
          <p:cNvPicPr>
            <a:picLocks noChangeAspect="1"/>
          </p:cNvPicPr>
          <p:nvPr/>
        </p:nvPicPr>
        <p:blipFill>
          <a:blip r:embed="rId3"/>
          <a:stretch>
            <a:fillRect/>
          </a:stretch>
        </p:blipFill>
        <p:spPr>
          <a:xfrm>
            <a:off x="642910" y="2071678"/>
            <a:ext cx="7743825" cy="14573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组合 11"/>
          <p:cNvGrpSpPr/>
          <p:nvPr/>
        </p:nvGrpSpPr>
        <p:grpSpPr>
          <a:xfrm>
            <a:off x="657100" y="2262920"/>
            <a:ext cx="3805716" cy="1943344"/>
            <a:chOff x="1043608" y="3933056"/>
            <a:chExt cx="3384376" cy="1728192"/>
          </a:xfrm>
          <a:effectLst>
            <a:outerShdw blurRad="203200" dist="38100" dir="18900000" algn="bl" rotWithShape="0">
              <a:prstClr val="black">
                <a:alpha val="24000"/>
              </a:prstClr>
            </a:outerShdw>
          </a:effectLst>
        </p:grpSpPr>
        <p:sp>
          <p:nvSpPr>
            <p:cNvPr id="13" name="同侧圆角矩形 12"/>
            <p:cNvSpPr/>
            <p:nvPr/>
          </p:nvSpPr>
          <p:spPr>
            <a:xfrm>
              <a:off x="1662652" y="4077072"/>
              <a:ext cx="2016224" cy="432048"/>
            </a:xfrm>
            <a:prstGeom prst="round2SameRect">
              <a:avLst/>
            </a:prstGeom>
            <a:solidFill>
              <a:srgbClr val="5F7E54"/>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081788" y="3991112"/>
              <a:ext cx="504056" cy="400110"/>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01</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16" name="直接连接符 15"/>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17" name="燕尾形 16"/>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Box 17"/>
            <p:cNvSpPr txBox="1"/>
            <p:nvPr/>
          </p:nvSpPr>
          <p:spPr>
            <a:xfrm>
              <a:off x="2029792" y="4119417"/>
              <a:ext cx="1368152" cy="299854"/>
            </a:xfrm>
            <a:prstGeom prst="rect">
              <a:avLst/>
            </a:prstGeom>
            <a:noFill/>
          </p:spPr>
          <p:txBody>
            <a:bodyPr wrap="square" rtlCol="0" anchor="ctr">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贝叶斯决策论</a:t>
              </a:r>
            </a:p>
          </p:txBody>
        </p:sp>
      </p:grpSp>
      <p:grpSp>
        <p:nvGrpSpPr>
          <p:cNvPr id="19" name="组合 18"/>
          <p:cNvGrpSpPr/>
          <p:nvPr/>
        </p:nvGrpSpPr>
        <p:grpSpPr>
          <a:xfrm>
            <a:off x="657100" y="3123545"/>
            <a:ext cx="3805716" cy="1943344"/>
            <a:chOff x="1043608" y="3933056"/>
            <a:chExt cx="3384376" cy="1728192"/>
          </a:xfrm>
          <a:effectLst>
            <a:outerShdw blurRad="203200" dist="38100" dir="18900000" algn="bl" rotWithShape="0">
              <a:prstClr val="black">
                <a:alpha val="24000"/>
              </a:prstClr>
            </a:outerShdw>
          </a:effectLst>
        </p:grpSpPr>
        <p:sp>
          <p:nvSpPr>
            <p:cNvPr id="20" name="同侧圆角矩形 19"/>
            <p:cNvSpPr/>
            <p:nvPr/>
          </p:nvSpPr>
          <p:spPr>
            <a:xfrm>
              <a:off x="1662652" y="4077072"/>
              <a:ext cx="2016224" cy="432048"/>
            </a:xfrm>
            <a:prstGeom prst="round2SameRect">
              <a:avLst/>
            </a:prstGeom>
            <a:solidFill>
              <a:srgbClr val="EAA32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081788" y="3991112"/>
              <a:ext cx="504056" cy="355813"/>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03</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23" name="直接连接符 22"/>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24" name="燕尾形 23"/>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TextBox 24"/>
            <p:cNvSpPr txBox="1"/>
            <p:nvPr/>
          </p:nvSpPr>
          <p:spPr>
            <a:xfrm>
              <a:off x="1795220" y="4119406"/>
              <a:ext cx="1624635" cy="299854"/>
            </a:xfrm>
            <a:prstGeom prst="rect">
              <a:avLst/>
            </a:prstGeom>
            <a:noFill/>
          </p:spPr>
          <p:txBody>
            <a:bodyPr wrap="square" rtlCol="0" anchor="ctr">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朴素贝叶斯分类器</a:t>
              </a:r>
            </a:p>
          </p:txBody>
        </p:sp>
      </p:grpSp>
      <p:grpSp>
        <p:nvGrpSpPr>
          <p:cNvPr id="26" name="组合 25"/>
          <p:cNvGrpSpPr/>
          <p:nvPr/>
        </p:nvGrpSpPr>
        <p:grpSpPr>
          <a:xfrm>
            <a:off x="657100" y="3984170"/>
            <a:ext cx="3805716" cy="1943344"/>
            <a:chOff x="1043608" y="3933056"/>
            <a:chExt cx="3384376" cy="1728192"/>
          </a:xfrm>
          <a:effectLst>
            <a:outerShdw blurRad="203200" dist="38100" dir="18900000" algn="bl" rotWithShape="0">
              <a:prstClr val="black">
                <a:alpha val="24000"/>
              </a:prstClr>
            </a:outerShdw>
          </a:effectLst>
        </p:grpSpPr>
        <p:sp>
          <p:nvSpPr>
            <p:cNvPr id="27" name="同侧圆角矩形 26"/>
            <p:cNvSpPr/>
            <p:nvPr/>
          </p:nvSpPr>
          <p:spPr>
            <a:xfrm>
              <a:off x="1662652" y="4077072"/>
              <a:ext cx="2016224" cy="432048"/>
            </a:xfrm>
            <a:prstGeom prst="round2SameRect">
              <a:avLst/>
            </a:prstGeom>
            <a:solidFill>
              <a:srgbClr val="A5986C"/>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081788" y="3991112"/>
              <a:ext cx="504056" cy="355813"/>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05</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30" name="直接连接符 29"/>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31" name="燕尾形 30"/>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TextBox 31"/>
            <p:cNvSpPr txBox="1"/>
            <p:nvPr/>
          </p:nvSpPr>
          <p:spPr>
            <a:xfrm>
              <a:off x="2029792" y="4119417"/>
              <a:ext cx="1368152" cy="299854"/>
            </a:xfrm>
            <a:prstGeom prst="rect">
              <a:avLst/>
            </a:prstGeom>
            <a:noFill/>
          </p:spPr>
          <p:txBody>
            <a:bodyPr wrap="square" rtlCol="0" anchor="ctr">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贝叶斯网</a:t>
              </a:r>
            </a:p>
          </p:txBody>
        </p:sp>
      </p:grpSp>
      <p:grpSp>
        <p:nvGrpSpPr>
          <p:cNvPr id="33" name="组合 32"/>
          <p:cNvGrpSpPr/>
          <p:nvPr/>
        </p:nvGrpSpPr>
        <p:grpSpPr>
          <a:xfrm>
            <a:off x="4617540" y="2262920"/>
            <a:ext cx="3805716" cy="1943344"/>
            <a:chOff x="1043608" y="3933056"/>
            <a:chExt cx="3384376" cy="1728192"/>
          </a:xfrm>
          <a:effectLst>
            <a:outerShdw blurRad="203200" dist="38100" dir="18900000" algn="bl" rotWithShape="0">
              <a:prstClr val="black">
                <a:alpha val="24000"/>
              </a:prstClr>
            </a:outerShdw>
          </a:effectLst>
        </p:grpSpPr>
        <p:sp>
          <p:nvSpPr>
            <p:cNvPr id="34" name="同侧圆角矩形 33"/>
            <p:cNvSpPr/>
            <p:nvPr/>
          </p:nvSpPr>
          <p:spPr>
            <a:xfrm>
              <a:off x="1662652" y="4077072"/>
              <a:ext cx="2016224" cy="432048"/>
            </a:xfrm>
            <a:prstGeom prst="round2SameRect">
              <a:avLst/>
            </a:prstGeom>
            <a:solidFill>
              <a:srgbClr val="82B6B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081788" y="3991112"/>
              <a:ext cx="504056" cy="355813"/>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02</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37" name="直接连接符 36"/>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38" name="燕尾形 37"/>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TextBox 38"/>
            <p:cNvSpPr txBox="1"/>
            <p:nvPr/>
          </p:nvSpPr>
          <p:spPr>
            <a:xfrm>
              <a:off x="2029792" y="4119417"/>
              <a:ext cx="1368152" cy="299854"/>
            </a:xfrm>
            <a:prstGeom prst="rect">
              <a:avLst/>
            </a:prstGeom>
            <a:noFill/>
          </p:spPr>
          <p:txBody>
            <a:bodyPr wrap="square" rtlCol="0" anchor="ctr">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极大似然估计</a:t>
              </a:r>
            </a:p>
          </p:txBody>
        </p:sp>
      </p:grpSp>
      <p:grpSp>
        <p:nvGrpSpPr>
          <p:cNvPr id="40" name="组合 39"/>
          <p:cNvGrpSpPr/>
          <p:nvPr/>
        </p:nvGrpSpPr>
        <p:grpSpPr>
          <a:xfrm>
            <a:off x="4617540" y="3123545"/>
            <a:ext cx="3805716" cy="1943344"/>
            <a:chOff x="1043608" y="3933056"/>
            <a:chExt cx="3384376" cy="1728192"/>
          </a:xfrm>
          <a:effectLst>
            <a:outerShdw blurRad="203200" dist="38100" dir="18900000" algn="bl" rotWithShape="0">
              <a:prstClr val="black">
                <a:alpha val="24000"/>
              </a:prstClr>
            </a:outerShdw>
          </a:effectLst>
        </p:grpSpPr>
        <p:sp>
          <p:nvSpPr>
            <p:cNvPr id="41" name="同侧圆角矩形 40"/>
            <p:cNvSpPr/>
            <p:nvPr/>
          </p:nvSpPr>
          <p:spPr>
            <a:xfrm>
              <a:off x="1662652" y="4077072"/>
              <a:ext cx="2016224" cy="432048"/>
            </a:xfrm>
            <a:prstGeom prst="round2SameRect">
              <a:avLst/>
            </a:prstGeom>
            <a:solidFill>
              <a:srgbClr val="E34E2E"/>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1081788" y="3991112"/>
              <a:ext cx="504056" cy="355813"/>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04</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44" name="直接连接符 43"/>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45" name="燕尾形 44"/>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TextBox 45"/>
            <p:cNvSpPr txBox="1"/>
            <p:nvPr/>
          </p:nvSpPr>
          <p:spPr>
            <a:xfrm>
              <a:off x="1585718" y="4099641"/>
              <a:ext cx="1834138" cy="299854"/>
            </a:xfrm>
            <a:prstGeom prst="rect">
              <a:avLst/>
            </a:prstGeom>
            <a:noFill/>
          </p:spPr>
          <p:txBody>
            <a:bodyPr wrap="square" rtlCol="0" anchor="ctr">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半朴素贝叶斯分类器</a:t>
              </a:r>
            </a:p>
          </p:txBody>
        </p:sp>
      </p:grpSp>
      <p:grpSp>
        <p:nvGrpSpPr>
          <p:cNvPr id="47" name="组合 46"/>
          <p:cNvGrpSpPr/>
          <p:nvPr/>
        </p:nvGrpSpPr>
        <p:grpSpPr>
          <a:xfrm>
            <a:off x="4617540" y="3984170"/>
            <a:ext cx="3805716" cy="1943344"/>
            <a:chOff x="1043608" y="3933056"/>
            <a:chExt cx="3384376" cy="1728192"/>
          </a:xfrm>
          <a:effectLst>
            <a:outerShdw blurRad="203200" dir="18900000" algn="bl" rotWithShape="0">
              <a:prstClr val="black">
                <a:alpha val="24000"/>
              </a:prstClr>
            </a:outerShdw>
          </a:effectLst>
        </p:grpSpPr>
        <p:sp>
          <p:nvSpPr>
            <p:cNvPr id="48" name="同侧圆角矩形 47"/>
            <p:cNvSpPr/>
            <p:nvPr/>
          </p:nvSpPr>
          <p:spPr>
            <a:xfrm>
              <a:off x="1662652" y="4077072"/>
              <a:ext cx="2016224" cy="432048"/>
            </a:xfrm>
            <a:prstGeom prst="round2SameRect">
              <a:avLst/>
            </a:prstGeom>
            <a:solidFill>
              <a:schemeClr val="bg1">
                <a:lumMod val="5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同侧圆角矩形 5"/>
            <p:cNvSpPr/>
            <p:nvPr/>
          </p:nvSpPr>
          <p:spPr>
            <a:xfrm>
              <a:off x="1043608" y="3933056"/>
              <a:ext cx="3384376" cy="1728192"/>
            </a:xfrm>
            <a:custGeom>
              <a:avLst/>
              <a:gdLst/>
              <a:ahLst/>
              <a:cxnLst/>
              <a:rect l="l" t="t" r="r" b="b"/>
              <a:pathLst>
                <a:path w="3384376" h="1728192">
                  <a:moveTo>
                    <a:pt x="139557" y="0"/>
                  </a:moveTo>
                  <a:lnTo>
                    <a:pt x="436507" y="0"/>
                  </a:lnTo>
                  <a:cubicBezTo>
                    <a:pt x="513582" y="0"/>
                    <a:pt x="576064" y="62482"/>
                    <a:pt x="576064" y="139557"/>
                  </a:cubicBezTo>
                  <a:lnTo>
                    <a:pt x="576064" y="504056"/>
                  </a:lnTo>
                  <a:lnTo>
                    <a:pt x="3223892" y="504056"/>
                  </a:lnTo>
                  <a:cubicBezTo>
                    <a:pt x="3312525" y="504056"/>
                    <a:pt x="3384376" y="575907"/>
                    <a:pt x="3384376" y="664540"/>
                  </a:cubicBezTo>
                  <a:lnTo>
                    <a:pt x="3384376" y="1728192"/>
                  </a:lnTo>
                  <a:lnTo>
                    <a:pt x="0" y="1728192"/>
                  </a:lnTo>
                  <a:lnTo>
                    <a:pt x="0" y="648072"/>
                  </a:lnTo>
                  <a:lnTo>
                    <a:pt x="0" y="504056"/>
                  </a:lnTo>
                  <a:lnTo>
                    <a:pt x="0" y="139557"/>
                  </a:lnTo>
                  <a:cubicBezTo>
                    <a:pt x="0" y="62482"/>
                    <a:pt x="62482" y="0"/>
                    <a:pt x="139557" y="0"/>
                  </a:cubicBez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1081788" y="3991112"/>
              <a:ext cx="504056" cy="355813"/>
            </a:xfrm>
            <a:prstGeom prst="rect">
              <a:avLst/>
            </a:prstGeom>
            <a:noFill/>
          </p:spPr>
          <p:txBody>
            <a:bodyPr wrap="square" rtlCol="0">
              <a:spAutoFit/>
            </a:bodyPr>
            <a:lstStyle/>
            <a:p>
              <a:pPr algn="ctr"/>
              <a:r>
                <a:rPr lang="en-US" altLang="zh-CN" sz="2000" b="1" dirty="0" smtClean="0">
                  <a:solidFill>
                    <a:schemeClr val="bg1">
                      <a:lumMod val="75000"/>
                    </a:schemeClr>
                  </a:solidFill>
                  <a:latin typeface="Arial" panose="020B0604020202020204" pitchFamily="34" charset="0"/>
                  <a:cs typeface="Arial" panose="020B0604020202020204" pitchFamily="34" charset="0"/>
                </a:rPr>
                <a:t>06</a:t>
              </a:r>
              <a:endParaRPr lang="zh-CN" altLang="en-US" sz="2000" b="1" dirty="0">
                <a:solidFill>
                  <a:schemeClr val="bg1">
                    <a:lumMod val="75000"/>
                  </a:schemeClr>
                </a:solidFill>
                <a:latin typeface="Arial" panose="020B0604020202020204" pitchFamily="34" charset="0"/>
                <a:cs typeface="Arial" panose="020B0604020202020204" pitchFamily="34" charset="0"/>
              </a:endParaRPr>
            </a:p>
          </p:txBody>
        </p:sp>
        <p:cxnSp>
          <p:nvCxnSpPr>
            <p:cNvPr id="51" name="直接连接符 50"/>
            <p:cNvCxnSpPr/>
            <p:nvPr/>
          </p:nvCxnSpPr>
          <p:spPr>
            <a:xfrm>
              <a:off x="1126236" y="4420250"/>
              <a:ext cx="402458" cy="0"/>
            </a:xfrm>
            <a:prstGeom prst="line">
              <a:avLst/>
            </a:prstGeom>
            <a:ln w="28575">
              <a:solidFill>
                <a:srgbClr val="C2C2C2"/>
              </a:solidFill>
            </a:ln>
          </p:spPr>
          <p:style>
            <a:lnRef idx="1">
              <a:schemeClr val="accent1"/>
            </a:lnRef>
            <a:fillRef idx="0">
              <a:schemeClr val="accent1"/>
            </a:fillRef>
            <a:effectRef idx="0">
              <a:schemeClr val="accent1"/>
            </a:effectRef>
            <a:fontRef idx="minor">
              <a:schemeClr val="tx1"/>
            </a:fontRef>
          </p:style>
        </p:cxnSp>
        <p:sp>
          <p:nvSpPr>
            <p:cNvPr id="52" name="燕尾形 51"/>
            <p:cNvSpPr/>
            <p:nvPr/>
          </p:nvSpPr>
          <p:spPr>
            <a:xfrm>
              <a:off x="3419872" y="4191167"/>
              <a:ext cx="101929" cy="173937"/>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TextBox 52"/>
            <p:cNvSpPr txBox="1"/>
            <p:nvPr/>
          </p:nvSpPr>
          <p:spPr>
            <a:xfrm>
              <a:off x="1206241" y="4130700"/>
              <a:ext cx="1812115" cy="299854"/>
            </a:xfrm>
            <a:prstGeom prst="rect">
              <a:avLst/>
            </a:prstGeom>
            <a:noFill/>
          </p:spPr>
          <p:txBody>
            <a:bodyPr wrap="square" rtlCol="0" anchor="ctr">
              <a:spAutoFit/>
            </a:bodyPr>
            <a:lstStyle/>
            <a:p>
              <a:pPr algn="r"/>
              <a:r>
                <a:rPr lang="en-US" altLang="zh-CN" sz="1600" dirty="0">
                  <a:solidFill>
                    <a:schemeClr val="bg1"/>
                  </a:solidFill>
                  <a:latin typeface="微软雅黑" panose="020B0503020204020204" pitchFamily="34" charset="-122"/>
                  <a:ea typeface="微软雅黑" panose="020B0503020204020204" pitchFamily="34" charset="-122"/>
                </a:rPr>
                <a:t>EM</a:t>
              </a:r>
              <a:r>
                <a:rPr lang="zh-CN" altLang="en-US" sz="1600" dirty="0">
                  <a:solidFill>
                    <a:schemeClr val="bg1"/>
                  </a:solidFill>
                  <a:latin typeface="微软雅黑" panose="020B0503020204020204" pitchFamily="34" charset="-122"/>
                  <a:ea typeface="微软雅黑" panose="020B0503020204020204" pitchFamily="34" charset="-122"/>
                </a:rPr>
                <a:t>算法</a:t>
              </a:r>
            </a:p>
          </p:txBody>
        </p:sp>
      </p:grpSp>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57200" y="246920"/>
            <a:ext cx="8229600" cy="949832"/>
          </a:xfrm>
        </p:spPr>
        <p:txBody>
          <a:bodyPr>
            <a:normAutofit/>
          </a:bodyPr>
          <a:lstStyle/>
          <a:p>
            <a:r>
              <a:rPr lang="zh-CN" altLang="en-US" sz="4000" b="1" dirty="0" smtClean="0">
                <a:latin typeface="微软雅黑" panose="020B0503020204020204" pitchFamily="34" charset="-122"/>
                <a:ea typeface="微软雅黑" panose="020B0503020204020204" pitchFamily="34" charset="-122"/>
              </a:rPr>
              <a:t>目 录</a:t>
            </a:r>
            <a:endParaRPr lang="zh-CN" altLang="en-US" sz="4000" b="1" dirty="0">
              <a:latin typeface="微软雅黑" panose="020B0503020204020204" pitchFamily="34" charset="-122"/>
              <a:ea typeface="微软雅黑" panose="020B0503020204020204" pitchFamily="34" charset="-122"/>
            </a:endParaRP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xmlns="" val="0"/>
              </a:ext>
            </a:extLst>
          </a:blip>
          <a:srcRect r="11258"/>
          <a:stretch>
            <a:fillRect/>
          </a:stretch>
        </p:blipFill>
        <p:spPr bwMode="auto">
          <a:xfrm>
            <a:off x="653765" y="5373216"/>
            <a:ext cx="7811696" cy="609600"/>
          </a:xfrm>
          <a:prstGeom prst="rect">
            <a:avLst/>
          </a:prstGeom>
          <a:noFill/>
          <a:ln>
            <a:noFill/>
          </a:ln>
          <a:effectLst>
            <a:outerShdw blurRad="203200" dist="38100" dir="16200000" rotWithShape="0">
              <a:prstClr val="black">
                <a:alpha val="24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fld id="{95DBCA8F-272F-4060-9465-DFDE7B52B5EC}" type="slidenum">
              <a:rPr lang="zh-CN" altLang="en-US" smtClean="0"/>
              <a:pPr/>
              <a:t>2</a:t>
            </a:fld>
            <a:endParaRPr lang="zh-CN" altLang="en-US"/>
          </a:p>
        </p:txBody>
      </p:sp>
      <p:sp>
        <p:nvSpPr>
          <p:cNvPr id="6" name="TextBox 5"/>
          <p:cNvSpPr txBox="1"/>
          <p:nvPr/>
        </p:nvSpPr>
        <p:spPr>
          <a:xfrm>
            <a:off x="3593579" y="1011208"/>
            <a:ext cx="1956053" cy="369332"/>
          </a:xfrm>
          <a:prstGeom prst="rect">
            <a:avLst/>
          </a:prstGeom>
          <a:noFill/>
        </p:spPr>
        <p:txBody>
          <a:bodyPr wrap="square" rtlCol="0">
            <a:spAutoFit/>
          </a:bodyPr>
          <a:lstStyle/>
          <a:p>
            <a:pPr algn="ctr"/>
            <a:r>
              <a:rPr lang="en-US" altLang="zh-CN" dirty="0" smtClean="0">
                <a:solidFill>
                  <a:schemeClr val="bg1"/>
                </a:solidFill>
                <a:latin typeface="Arial" panose="020B0604020202020204" pitchFamily="34" charset="0"/>
                <a:cs typeface="Arial" panose="020B0604020202020204" pitchFamily="34" charset="0"/>
              </a:rPr>
              <a:t>CONTENTS</a:t>
            </a:r>
            <a:endParaRPr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anim calcmode="lin" valueType="num">
                                          <p:cBhvr>
                                            <p:cTn id="12" dur="250" fill="hold"/>
                                            <p:tgtEl>
                                              <p:spTgt spid="3"/>
                                            </p:tgtEl>
                                            <p:attrNameLst>
                                              <p:attrName>ppt_x</p:attrName>
                                            </p:attrNameLst>
                                          </p:cBhvr>
                                          <p:tavLst>
                                            <p:tav tm="0">
                                              <p:val>
                                                <p:strVal val="#ppt_x"/>
                                              </p:val>
                                            </p:tav>
                                            <p:tav tm="100000">
                                              <p:val>
                                                <p:strVal val="#ppt_x"/>
                                              </p:val>
                                            </p:tav>
                                          </p:tavLst>
                                        </p:anim>
                                        <p:anim calcmode="lin" valueType="num">
                                          <p:cBhvr>
                                            <p:cTn id="13" dur="2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anim calcmode="lin" valueType="num">
                                          <p:cBhvr>
                                            <p:cTn id="17" dur="250" fill="hold"/>
                                            <p:tgtEl>
                                              <p:spTgt spid="6"/>
                                            </p:tgtEl>
                                            <p:attrNameLst>
                                              <p:attrName>ppt_x</p:attrName>
                                            </p:attrNameLst>
                                          </p:cBhvr>
                                          <p:tavLst>
                                            <p:tav tm="0">
                                              <p:val>
                                                <p:strVal val="#ppt_x"/>
                                              </p:val>
                                            </p:tav>
                                            <p:tav tm="100000">
                                              <p:val>
                                                <p:strVal val="#ppt_x"/>
                                              </p:val>
                                            </p:tav>
                                          </p:tavLst>
                                        </p:anim>
                                        <p:anim calcmode="lin" valueType="num">
                                          <p:cBhvr>
                                            <p:cTn id="18" dur="250" fill="hold"/>
                                            <p:tgtEl>
                                              <p:spTgt spid="6"/>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14:presetBounceEnd="38000">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14:bounceEnd="38000">
                                          <p:cBhvr additive="base">
                                            <p:cTn id="21" dur="500" fill="hold"/>
                                            <p:tgtEl>
                                              <p:spTgt spid="1029"/>
                                            </p:tgtEl>
                                            <p:attrNameLst>
                                              <p:attrName>ppt_x</p:attrName>
                                            </p:attrNameLst>
                                          </p:cBhvr>
                                          <p:tavLst>
                                            <p:tav tm="0">
                                              <p:val>
                                                <p:strVal val="#ppt_x"/>
                                              </p:val>
                                            </p:tav>
                                            <p:tav tm="100000">
                                              <p:val>
                                                <p:strVal val="#ppt_x"/>
                                              </p:val>
                                            </p:tav>
                                          </p:tavLst>
                                        </p:anim>
                                        <p:anim calcmode="lin" valueType="num" p14:bounceEnd="38000">
                                          <p:cBhvr additive="base">
                                            <p:cTn id="22" dur="500" fill="hold"/>
                                            <p:tgtEl>
                                              <p:spTgt spid="102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14:presetBounceEnd="38000">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14:bounceEnd="38000">
                                          <p:cBhvr additive="base">
                                            <p:cTn id="25"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1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p:tgtEl>
                                              <p:spTgt spid="47"/>
                                            </p:tgtEl>
                                            <p:attrNameLst>
                                              <p:attrName>ppt_y</p:attrName>
                                            </p:attrNameLst>
                                          </p:cBhvr>
                                          <p:tavLst>
                                            <p:tav tm="0">
                                              <p:val>
                                                <p:strVal val="#ppt_y+#ppt_h*1.125000"/>
                                              </p:val>
                                            </p:tav>
                                            <p:tav tm="100000">
                                              <p:val>
                                                <p:strVal val="#ppt_y"/>
                                              </p:val>
                                            </p:tav>
                                          </p:tavLst>
                                        </p:anim>
                                        <p:animEffect transition="in" filter="wipe(up)">
                                          <p:cBhvr>
                                            <p:cTn id="30" dur="500"/>
                                            <p:tgtEl>
                                              <p:spTgt spid="47"/>
                                            </p:tgtEl>
                                          </p:cBhvr>
                                        </p:animEffect>
                                      </p:childTnLst>
                                    </p:cTn>
                                  </p:par>
                                  <p:par>
                                    <p:cTn id="31" presetID="1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ppt_y</p:attrName>
                                            </p:attrNameLst>
                                          </p:cBhvr>
                                          <p:tavLst>
                                            <p:tav tm="0">
                                              <p:val>
                                                <p:strVal val="#ppt_y+#ppt_h*1.125000"/>
                                              </p:val>
                                            </p:tav>
                                            <p:tav tm="100000">
                                              <p:val>
                                                <p:strVal val="#ppt_y"/>
                                              </p:val>
                                            </p:tav>
                                          </p:tavLst>
                                        </p:anim>
                                        <p:animEffect transition="in" filter="wipe(up)">
                                          <p:cBhvr>
                                            <p:cTn id="34" dur="500"/>
                                            <p:tgtEl>
                                              <p:spTgt spid="26"/>
                                            </p:tgtEl>
                                          </p:cBhvr>
                                        </p:animEffect>
                                      </p:childTnLst>
                                    </p:cTn>
                                  </p:par>
                                  <p:par>
                                    <p:cTn id="35" presetID="12" presetClass="entr" presetSubtype="4" fill="hold" nodeType="withEffect">
                                      <p:stCondLst>
                                        <p:cond delay="25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ppt_y</p:attrName>
                                            </p:attrNameLst>
                                          </p:cBhvr>
                                          <p:tavLst>
                                            <p:tav tm="0">
                                              <p:val>
                                                <p:strVal val="#ppt_y+#ppt_h*1.125000"/>
                                              </p:val>
                                            </p:tav>
                                            <p:tav tm="100000">
                                              <p:val>
                                                <p:strVal val="#ppt_y"/>
                                              </p:val>
                                            </p:tav>
                                          </p:tavLst>
                                        </p:anim>
                                        <p:animEffect transition="in" filter="wipe(up)">
                                          <p:cBhvr>
                                            <p:cTn id="38" dur="500"/>
                                            <p:tgtEl>
                                              <p:spTgt spid="19"/>
                                            </p:tgtEl>
                                          </p:cBhvr>
                                        </p:animEffect>
                                      </p:childTnLst>
                                    </p:cTn>
                                  </p:par>
                                  <p:par>
                                    <p:cTn id="39" presetID="12" presetClass="entr" presetSubtype="4" fill="hold" nodeType="withEffect">
                                      <p:stCondLst>
                                        <p:cond delay="25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p:tgtEl>
                                              <p:spTgt spid="40"/>
                                            </p:tgtEl>
                                            <p:attrNameLst>
                                              <p:attrName>ppt_y</p:attrName>
                                            </p:attrNameLst>
                                          </p:cBhvr>
                                          <p:tavLst>
                                            <p:tav tm="0">
                                              <p:val>
                                                <p:strVal val="#ppt_y+#ppt_h*1.125000"/>
                                              </p:val>
                                            </p:tav>
                                            <p:tav tm="100000">
                                              <p:val>
                                                <p:strVal val="#ppt_y"/>
                                              </p:val>
                                            </p:tav>
                                          </p:tavLst>
                                        </p:anim>
                                        <p:animEffect transition="in" filter="wipe(up)">
                                          <p:cBhvr>
                                            <p:cTn id="42" dur="500"/>
                                            <p:tgtEl>
                                              <p:spTgt spid="40"/>
                                            </p:tgtEl>
                                          </p:cBhvr>
                                        </p:animEffect>
                                      </p:childTnLst>
                                    </p:cTn>
                                  </p:par>
                                  <p:par>
                                    <p:cTn id="43" presetID="12" presetClass="entr" presetSubtype="4" fill="hold" nodeType="with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ppt_y</p:attrName>
                                            </p:attrNameLst>
                                          </p:cBhvr>
                                          <p:tavLst>
                                            <p:tav tm="0">
                                              <p:val>
                                                <p:strVal val="#ppt_y+#ppt_h*1.125000"/>
                                              </p:val>
                                            </p:tav>
                                            <p:tav tm="100000">
                                              <p:val>
                                                <p:strVal val="#ppt_y"/>
                                              </p:val>
                                            </p:tav>
                                          </p:tavLst>
                                        </p:anim>
                                        <p:animEffect transition="in" filter="wipe(up)">
                                          <p:cBhvr>
                                            <p:cTn id="46" dur="500"/>
                                            <p:tgtEl>
                                              <p:spTgt spid="12"/>
                                            </p:tgtEl>
                                          </p:cBhvr>
                                        </p:animEffect>
                                      </p:childTnLst>
                                    </p:cTn>
                                  </p:par>
                                  <p:par>
                                    <p:cTn id="47" presetID="12" presetClass="entr" presetSubtype="4" fill="hold" nodeType="withEffect">
                                      <p:stCondLst>
                                        <p:cond delay="5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p:tgtEl>
                                              <p:spTgt spid="33"/>
                                            </p:tgtEl>
                                            <p:attrNameLst>
                                              <p:attrName>ppt_y</p:attrName>
                                            </p:attrNameLst>
                                          </p:cBhvr>
                                          <p:tavLst>
                                            <p:tav tm="0">
                                              <p:val>
                                                <p:strVal val="#ppt_y+#ppt_h*1.125000"/>
                                              </p:val>
                                            </p:tav>
                                            <p:tav tm="100000">
                                              <p:val>
                                                <p:strVal val="#ppt_y"/>
                                              </p:val>
                                            </p:tav>
                                          </p:tavLst>
                                        </p:anim>
                                        <p:animEffect transition="in" filter="wipe(up)">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anim calcmode="lin" valueType="num">
                                          <p:cBhvr>
                                            <p:cTn id="12" dur="250" fill="hold"/>
                                            <p:tgtEl>
                                              <p:spTgt spid="3"/>
                                            </p:tgtEl>
                                            <p:attrNameLst>
                                              <p:attrName>ppt_x</p:attrName>
                                            </p:attrNameLst>
                                          </p:cBhvr>
                                          <p:tavLst>
                                            <p:tav tm="0">
                                              <p:val>
                                                <p:strVal val="#ppt_x"/>
                                              </p:val>
                                            </p:tav>
                                            <p:tav tm="100000">
                                              <p:val>
                                                <p:strVal val="#ppt_x"/>
                                              </p:val>
                                            </p:tav>
                                          </p:tavLst>
                                        </p:anim>
                                        <p:anim calcmode="lin" valueType="num">
                                          <p:cBhvr>
                                            <p:cTn id="13" dur="2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anim calcmode="lin" valueType="num">
                                          <p:cBhvr>
                                            <p:cTn id="17" dur="250" fill="hold"/>
                                            <p:tgtEl>
                                              <p:spTgt spid="6"/>
                                            </p:tgtEl>
                                            <p:attrNameLst>
                                              <p:attrName>ppt_x</p:attrName>
                                            </p:attrNameLst>
                                          </p:cBhvr>
                                          <p:tavLst>
                                            <p:tav tm="0">
                                              <p:val>
                                                <p:strVal val="#ppt_x"/>
                                              </p:val>
                                            </p:tav>
                                            <p:tav tm="100000">
                                              <p:val>
                                                <p:strVal val="#ppt_x"/>
                                              </p:val>
                                            </p:tav>
                                          </p:tavLst>
                                        </p:anim>
                                        <p:anim calcmode="lin" valueType="num">
                                          <p:cBhvr>
                                            <p:cTn id="18" dur="250" fill="hold"/>
                                            <p:tgtEl>
                                              <p:spTgt spid="6"/>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cBhvr additive="base">
                                            <p:cTn id="21" dur="500" fill="hold"/>
                                            <p:tgtEl>
                                              <p:spTgt spid="1029"/>
                                            </p:tgtEl>
                                            <p:attrNameLst>
                                              <p:attrName>ppt_x</p:attrName>
                                            </p:attrNameLst>
                                          </p:cBhvr>
                                          <p:tavLst>
                                            <p:tav tm="0">
                                              <p:val>
                                                <p:strVal val="#ppt_x"/>
                                              </p:val>
                                            </p:tav>
                                            <p:tav tm="100000">
                                              <p:val>
                                                <p:strVal val="#ppt_x"/>
                                              </p:val>
                                            </p:tav>
                                          </p:tavLst>
                                        </p:anim>
                                        <p:anim calcmode="lin" valueType="num">
                                          <p:cBhvr additive="base">
                                            <p:cTn id="22" dur="500" fill="hold"/>
                                            <p:tgtEl>
                                              <p:spTgt spid="102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1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p:tgtEl>
                                              <p:spTgt spid="47"/>
                                            </p:tgtEl>
                                            <p:attrNameLst>
                                              <p:attrName>ppt_y</p:attrName>
                                            </p:attrNameLst>
                                          </p:cBhvr>
                                          <p:tavLst>
                                            <p:tav tm="0">
                                              <p:val>
                                                <p:strVal val="#ppt_y+#ppt_h*1.125000"/>
                                              </p:val>
                                            </p:tav>
                                            <p:tav tm="100000">
                                              <p:val>
                                                <p:strVal val="#ppt_y"/>
                                              </p:val>
                                            </p:tav>
                                          </p:tavLst>
                                        </p:anim>
                                        <p:animEffect transition="in" filter="wipe(up)">
                                          <p:cBhvr>
                                            <p:cTn id="30" dur="500"/>
                                            <p:tgtEl>
                                              <p:spTgt spid="47"/>
                                            </p:tgtEl>
                                          </p:cBhvr>
                                        </p:animEffect>
                                      </p:childTnLst>
                                    </p:cTn>
                                  </p:par>
                                  <p:par>
                                    <p:cTn id="31" presetID="1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ppt_y</p:attrName>
                                            </p:attrNameLst>
                                          </p:cBhvr>
                                          <p:tavLst>
                                            <p:tav tm="0">
                                              <p:val>
                                                <p:strVal val="#ppt_y+#ppt_h*1.125000"/>
                                              </p:val>
                                            </p:tav>
                                            <p:tav tm="100000">
                                              <p:val>
                                                <p:strVal val="#ppt_y"/>
                                              </p:val>
                                            </p:tav>
                                          </p:tavLst>
                                        </p:anim>
                                        <p:animEffect transition="in" filter="wipe(up)">
                                          <p:cBhvr>
                                            <p:cTn id="34" dur="500"/>
                                            <p:tgtEl>
                                              <p:spTgt spid="26"/>
                                            </p:tgtEl>
                                          </p:cBhvr>
                                        </p:animEffect>
                                      </p:childTnLst>
                                    </p:cTn>
                                  </p:par>
                                  <p:par>
                                    <p:cTn id="35" presetID="12" presetClass="entr" presetSubtype="4" fill="hold" nodeType="withEffect">
                                      <p:stCondLst>
                                        <p:cond delay="25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ppt_y</p:attrName>
                                            </p:attrNameLst>
                                          </p:cBhvr>
                                          <p:tavLst>
                                            <p:tav tm="0">
                                              <p:val>
                                                <p:strVal val="#ppt_y+#ppt_h*1.125000"/>
                                              </p:val>
                                            </p:tav>
                                            <p:tav tm="100000">
                                              <p:val>
                                                <p:strVal val="#ppt_y"/>
                                              </p:val>
                                            </p:tav>
                                          </p:tavLst>
                                        </p:anim>
                                        <p:animEffect transition="in" filter="wipe(up)">
                                          <p:cBhvr>
                                            <p:cTn id="38" dur="500"/>
                                            <p:tgtEl>
                                              <p:spTgt spid="19"/>
                                            </p:tgtEl>
                                          </p:cBhvr>
                                        </p:animEffect>
                                      </p:childTnLst>
                                    </p:cTn>
                                  </p:par>
                                  <p:par>
                                    <p:cTn id="39" presetID="12" presetClass="entr" presetSubtype="4" fill="hold" nodeType="withEffect">
                                      <p:stCondLst>
                                        <p:cond delay="25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p:tgtEl>
                                              <p:spTgt spid="40"/>
                                            </p:tgtEl>
                                            <p:attrNameLst>
                                              <p:attrName>ppt_y</p:attrName>
                                            </p:attrNameLst>
                                          </p:cBhvr>
                                          <p:tavLst>
                                            <p:tav tm="0">
                                              <p:val>
                                                <p:strVal val="#ppt_y+#ppt_h*1.125000"/>
                                              </p:val>
                                            </p:tav>
                                            <p:tav tm="100000">
                                              <p:val>
                                                <p:strVal val="#ppt_y"/>
                                              </p:val>
                                            </p:tav>
                                          </p:tavLst>
                                        </p:anim>
                                        <p:animEffect transition="in" filter="wipe(up)">
                                          <p:cBhvr>
                                            <p:cTn id="42" dur="500"/>
                                            <p:tgtEl>
                                              <p:spTgt spid="40"/>
                                            </p:tgtEl>
                                          </p:cBhvr>
                                        </p:animEffect>
                                      </p:childTnLst>
                                    </p:cTn>
                                  </p:par>
                                  <p:par>
                                    <p:cTn id="43" presetID="12" presetClass="entr" presetSubtype="4" fill="hold" nodeType="with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ppt_y</p:attrName>
                                            </p:attrNameLst>
                                          </p:cBhvr>
                                          <p:tavLst>
                                            <p:tav tm="0">
                                              <p:val>
                                                <p:strVal val="#ppt_y+#ppt_h*1.125000"/>
                                              </p:val>
                                            </p:tav>
                                            <p:tav tm="100000">
                                              <p:val>
                                                <p:strVal val="#ppt_y"/>
                                              </p:val>
                                            </p:tav>
                                          </p:tavLst>
                                        </p:anim>
                                        <p:animEffect transition="in" filter="wipe(up)">
                                          <p:cBhvr>
                                            <p:cTn id="46" dur="500"/>
                                            <p:tgtEl>
                                              <p:spTgt spid="12"/>
                                            </p:tgtEl>
                                          </p:cBhvr>
                                        </p:animEffect>
                                      </p:childTnLst>
                                    </p:cTn>
                                  </p:par>
                                  <p:par>
                                    <p:cTn id="47" presetID="12" presetClass="entr" presetSubtype="4" fill="hold" nodeType="withEffect">
                                      <p:stCondLst>
                                        <p:cond delay="5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p:tgtEl>
                                              <p:spTgt spid="33"/>
                                            </p:tgtEl>
                                            <p:attrNameLst>
                                              <p:attrName>ppt_y</p:attrName>
                                            </p:attrNameLst>
                                          </p:cBhvr>
                                          <p:tavLst>
                                            <p:tav tm="0">
                                              <p:val>
                                                <p:strVal val="#ppt_y+#ppt_h*1.125000"/>
                                              </p:val>
                                            </p:tav>
                                            <p:tav tm="100000">
                                              <p:val>
                                                <p:strVal val="#ppt_y"/>
                                              </p:val>
                                            </p:tav>
                                          </p:tavLst>
                                        </p:anim>
                                        <p:animEffect transition="in" filter="wipe(up)">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p:bldP spid="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微软雅黑" panose="020B0503020204020204" pitchFamily="34" charset="-122"/>
                <a:ea typeface="微软雅黑" panose="020B0503020204020204" pitchFamily="34" charset="-122"/>
                <a:sym typeface="+mn-ea"/>
              </a:rPr>
              <a:t>半朴素贝叶斯分类器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20</a:t>
            </a:fld>
            <a:endParaRPr lang="zh-CN" altLang="en-US"/>
          </a:p>
        </p:txBody>
      </p:sp>
      <p:pic>
        <p:nvPicPr>
          <p:cNvPr id="4" name="图片 3" descr="]AVOC{(%8QQXS{3CM@)FVWX"/>
          <p:cNvPicPr>
            <a:picLocks noChangeAspect="1"/>
          </p:cNvPicPr>
          <p:nvPr/>
        </p:nvPicPr>
        <p:blipFill>
          <a:blip r:embed="rId2"/>
          <a:stretch>
            <a:fillRect/>
          </a:stretch>
        </p:blipFill>
        <p:spPr>
          <a:xfrm>
            <a:off x="457200" y="956310"/>
            <a:ext cx="8229600" cy="3840480"/>
          </a:xfrm>
          <a:prstGeom prst="rect">
            <a:avLst/>
          </a:prstGeom>
        </p:spPr>
      </p:pic>
      <p:pic>
        <p:nvPicPr>
          <p:cNvPr id="6" name="图片 5" descr="G4KD{BI0KEBM){)U9%Z(}[1"/>
          <p:cNvPicPr>
            <a:picLocks noChangeAspect="1"/>
          </p:cNvPicPr>
          <p:nvPr/>
        </p:nvPicPr>
        <p:blipFill>
          <a:blip r:embed="rId3"/>
          <a:stretch>
            <a:fillRect/>
          </a:stretch>
        </p:blipFill>
        <p:spPr>
          <a:xfrm>
            <a:off x="457200" y="4796790"/>
            <a:ext cx="8229600" cy="18097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微软雅黑" panose="020B0503020204020204" pitchFamily="34" charset="-122"/>
                <a:ea typeface="微软雅黑" panose="020B0503020204020204" pitchFamily="34" charset="-122"/>
                <a:sym typeface="+mn-ea"/>
              </a:rPr>
              <a:t>半朴素贝叶斯分类器</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21</a:t>
            </a:fld>
            <a:endParaRPr lang="zh-CN" altLang="en-US"/>
          </a:p>
        </p:txBody>
      </p:sp>
      <p:pic>
        <p:nvPicPr>
          <p:cNvPr id="4" name="图片 3" descr="{H}TZ4RAMDV`AUP6$5338]I"/>
          <p:cNvPicPr>
            <a:picLocks noChangeAspect="1"/>
          </p:cNvPicPr>
          <p:nvPr/>
        </p:nvPicPr>
        <p:blipFill>
          <a:blip r:embed="rId2"/>
          <a:stretch>
            <a:fillRect/>
          </a:stretch>
        </p:blipFill>
        <p:spPr>
          <a:xfrm>
            <a:off x="457200" y="1162050"/>
            <a:ext cx="8228965" cy="48183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22</a:t>
            </a:fld>
            <a:endParaRPr lang="zh-CN" altLang="en-US"/>
          </a:p>
        </p:txBody>
      </p:sp>
      <p:sp>
        <p:nvSpPr>
          <p:cNvPr id="4" name="文本框 3"/>
          <p:cNvSpPr txBox="1"/>
          <p:nvPr/>
        </p:nvSpPr>
        <p:spPr>
          <a:xfrm>
            <a:off x="80010" y="958215"/>
            <a:ext cx="8983980" cy="1708160"/>
          </a:xfrm>
          <a:prstGeom prst="rect">
            <a:avLst/>
          </a:prstGeom>
          <a:noFill/>
        </p:spPr>
        <p:txBody>
          <a:bodyPr wrap="square" rtlCol="0">
            <a:spAutoFit/>
          </a:bodyPr>
          <a:lstStyle/>
          <a:p>
            <a:r>
              <a:rPr lang="zh-CN" altLang="en-US" sz="2100" dirty="0"/>
              <a:t>贝叶斯网亦称“信念网”</a:t>
            </a:r>
          </a:p>
          <a:p>
            <a:r>
              <a:rPr lang="zh-CN" altLang="en-US" sz="2100" dirty="0"/>
              <a:t>具体来说,一个</a:t>
            </a:r>
            <a:r>
              <a:rPr lang="zh-CN" altLang="en-US" sz="2100" dirty="0">
                <a:solidFill>
                  <a:srgbClr val="FF0000"/>
                </a:solidFill>
              </a:rPr>
              <a:t>贝叶斯网B由结构G和参数θ两部分构成,即B= (G,θ)</a:t>
            </a:r>
            <a:r>
              <a:rPr lang="zh-CN" altLang="en-US" sz="2100" dirty="0"/>
              <a:t>. 网络结构</a:t>
            </a:r>
            <a:r>
              <a:rPr lang="zh-CN" altLang="en-US" sz="2100" dirty="0">
                <a:solidFill>
                  <a:srgbClr val="FF0000"/>
                </a:solidFill>
              </a:rPr>
              <a:t>G是一个有向无环图</a:t>
            </a:r>
            <a:r>
              <a:rPr lang="zh-CN" altLang="en-US" sz="2100" dirty="0"/>
              <a:t>，其每个结点对应于一个属性,若两个属性有直接依赖关系,则它们由一条边连接起来;</a:t>
            </a:r>
            <a:r>
              <a:rPr lang="zh-CN" altLang="en-US" sz="2100" dirty="0">
                <a:solidFill>
                  <a:srgbClr val="FF0000"/>
                </a:solidFill>
              </a:rPr>
              <a:t>参数θ定量描述这种依赖关系</a:t>
            </a:r>
            <a:r>
              <a:rPr lang="zh-CN" altLang="en-US" sz="2100" dirty="0" smtClean="0"/>
              <a:t>，θ</a:t>
            </a:r>
            <a:r>
              <a:rPr lang="zh-CN" altLang="en-US" sz="2100" dirty="0"/>
              <a:t>包含了每个属性的</a:t>
            </a:r>
            <a:r>
              <a:rPr lang="zh-CN" altLang="en-US" sz="2100" dirty="0">
                <a:solidFill>
                  <a:srgbClr val="FF0000"/>
                </a:solidFill>
              </a:rPr>
              <a:t>条件概率</a:t>
            </a:r>
            <a:r>
              <a:rPr lang="zh-CN" altLang="en-US" sz="2100" dirty="0" smtClean="0">
                <a:solidFill>
                  <a:srgbClr val="FF0000"/>
                </a:solidFill>
              </a:rPr>
              <a:t>表</a:t>
            </a:r>
            <a:r>
              <a:rPr lang="en-US" altLang="zh-CN" sz="2100" dirty="0" smtClean="0">
                <a:solidFill>
                  <a:srgbClr val="FF0000"/>
                </a:solidFill>
              </a:rPr>
              <a:t>.</a:t>
            </a:r>
            <a:endParaRPr lang="zh-CN" altLang="en-US" sz="2400" dirty="0" smtClean="0"/>
          </a:p>
        </p:txBody>
      </p:sp>
      <p:pic>
        <p:nvPicPr>
          <p:cNvPr id="5" name="图片 4" descr="XOC)Y@`KPVMX1K{MG8KE3A9"/>
          <p:cNvPicPr>
            <a:picLocks noChangeAspect="1"/>
          </p:cNvPicPr>
          <p:nvPr/>
        </p:nvPicPr>
        <p:blipFill>
          <a:blip r:embed="rId2"/>
          <a:stretch>
            <a:fillRect/>
          </a:stretch>
        </p:blipFill>
        <p:spPr>
          <a:xfrm>
            <a:off x="858520" y="3102610"/>
            <a:ext cx="7494905" cy="3632835"/>
          </a:xfrm>
          <a:prstGeom prst="rect">
            <a:avLst/>
          </a:prstGeom>
        </p:spPr>
      </p:pic>
      <p:pic>
        <p:nvPicPr>
          <p:cNvPr id="15361" name="Picture 1" descr="C:\Users\Administrator\AppData\Roaming\Tencent\Users\2908821614\QQ\WinTemp\RichOle\IL}[C%~O$O)YG~4BYB~Y`Y4.png"/>
          <p:cNvPicPr>
            <a:picLocks noChangeAspect="1" noChangeArrowheads="1"/>
          </p:cNvPicPr>
          <p:nvPr/>
        </p:nvPicPr>
        <p:blipFill>
          <a:blip r:embed="rId3"/>
          <a:srcRect/>
          <a:stretch>
            <a:fillRect/>
          </a:stretch>
        </p:blipFill>
        <p:spPr bwMode="auto">
          <a:xfrm>
            <a:off x="2500298" y="2357430"/>
            <a:ext cx="2357454" cy="571504"/>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23</a:t>
            </a:fld>
            <a:endParaRPr lang="zh-CN" altLang="en-US"/>
          </a:p>
        </p:txBody>
      </p:sp>
      <p:sp>
        <p:nvSpPr>
          <p:cNvPr id="6" name="文本框 5"/>
          <p:cNvSpPr txBox="1"/>
          <p:nvPr/>
        </p:nvSpPr>
        <p:spPr>
          <a:xfrm>
            <a:off x="0" y="901700"/>
            <a:ext cx="9034780" cy="5815965"/>
          </a:xfrm>
          <a:prstGeom prst="rect">
            <a:avLst/>
          </a:prstGeom>
          <a:noFill/>
        </p:spPr>
        <p:txBody>
          <a:bodyPr wrap="square" rtlCol="0">
            <a:spAutoFit/>
          </a:bodyPr>
          <a:lstStyle/>
          <a:p>
            <a:r>
              <a:rPr lang="zh-CN" altLang="en-US" sz="2400" dirty="0"/>
              <a:t>结构</a:t>
            </a:r>
            <a:endParaRPr lang="zh-CN" altLang="en-US" sz="2000" dirty="0"/>
          </a:p>
          <a:p>
            <a:r>
              <a:rPr lang="zh-CN" altLang="en-US" sz="2400" dirty="0"/>
              <a:t>贝叶斯网有效地表达了属性间的条件独立性，B= (G,</a:t>
            </a:r>
            <a:r>
              <a:rPr lang="zh-CN" altLang="en-US" sz="2400" dirty="0">
                <a:sym typeface="+mn-ea"/>
              </a:rPr>
              <a:t>θ</a:t>
            </a:r>
            <a:r>
              <a:rPr lang="zh-CN" altLang="en-US" sz="2400" dirty="0"/>
              <a:t>)将属性的联合概率分布定义</a:t>
            </a:r>
            <a:r>
              <a:rPr lang="zh-CN" altLang="en-US" sz="2000" dirty="0"/>
              <a:t>为</a:t>
            </a:r>
            <a:endParaRPr lang="zh-CN" altLang="en-US" dirty="0"/>
          </a:p>
          <a:p>
            <a:endParaRPr lang="zh-CN" altLang="en-US" dirty="0"/>
          </a:p>
          <a:p>
            <a:endParaRPr lang="zh-CN" altLang="en-US" dirty="0"/>
          </a:p>
          <a:p>
            <a:endParaRPr lang="zh-CN" altLang="en-US" dirty="0" smtClean="0"/>
          </a:p>
          <a:p>
            <a:endParaRPr lang="zh-CN" altLang="en-US" dirty="0" smtClean="0"/>
          </a:p>
          <a:p>
            <a:endParaRPr lang="zh-CN" altLang="en-US" dirty="0"/>
          </a:p>
          <a:p>
            <a:r>
              <a:rPr lang="zh-CN" altLang="en-US" dirty="0" smtClean="0"/>
              <a:t/>
            </a:r>
            <a:br>
              <a:rPr lang="zh-CN" altLang="en-US" dirty="0" smtClean="0"/>
            </a:br>
            <a:r>
              <a:rPr lang="zh-CN" altLang="en-US" sz="2400" dirty="0" smtClean="0"/>
              <a:t>图</a:t>
            </a:r>
            <a:r>
              <a:rPr lang="zh-CN" altLang="en-US" sz="2400" dirty="0"/>
              <a:t>7.3显示出贝叶斯网中三个变量之间的典型依赖关系</a:t>
            </a:r>
            <a:r>
              <a:rPr lang="zh-CN" altLang="en-US" sz="2400" dirty="0" smtClean="0"/>
              <a:t>,</a:t>
            </a:r>
            <a:endParaRPr lang="en-US" altLang="zh-CN" sz="2400" dirty="0" smtClean="0"/>
          </a:p>
          <a:p>
            <a:r>
              <a:rPr lang="zh-CN" altLang="en-US" sz="2400" dirty="0" smtClean="0"/>
              <a:t>在</a:t>
            </a:r>
            <a:r>
              <a:rPr lang="zh-CN" altLang="en-US" sz="2400" dirty="0"/>
              <a:t>“同父”结构中，给定父结点x1的取值,则x3与x4条件独立</a:t>
            </a:r>
            <a:r>
              <a:rPr lang="zh-CN" altLang="en-US" sz="2400" dirty="0" smtClean="0"/>
              <a:t>.</a:t>
            </a:r>
          </a:p>
          <a:p>
            <a:endParaRPr lang="en-US" altLang="zh-CN" sz="2400" dirty="0" smtClean="0"/>
          </a:p>
          <a:p>
            <a:r>
              <a:rPr lang="zh-CN" altLang="en-US" sz="2400" dirty="0" smtClean="0"/>
              <a:t>V</a:t>
            </a:r>
            <a:r>
              <a:rPr lang="zh-CN" altLang="en-US" sz="2400" dirty="0"/>
              <a:t>型结构亦称 “冲撞”结构,给定子结点x4的取值,x1与x2必不独立;</a:t>
            </a:r>
            <a:r>
              <a:rPr lang="zh-CN" altLang="zh-CN" sz="2400" dirty="0"/>
              <a:t>但</a:t>
            </a:r>
            <a:r>
              <a:rPr lang="zh-CN" altLang="en-US" sz="2400" dirty="0"/>
              <a:t>是,若x4的取值完全未知,则V型结构下x1与x2却是相互独立的</a:t>
            </a:r>
          </a:p>
          <a:p>
            <a:endParaRPr lang="zh-CN" altLang="en-US" sz="2400" dirty="0" smtClean="0">
              <a:sym typeface="+mn-ea"/>
            </a:endParaRPr>
          </a:p>
          <a:p>
            <a:r>
              <a:rPr lang="zh-CN" altLang="en-US" sz="2400" dirty="0" smtClean="0">
                <a:sym typeface="+mn-ea"/>
              </a:rPr>
              <a:t>在</a:t>
            </a:r>
            <a:r>
              <a:rPr lang="zh-CN" altLang="en-US" sz="2400" dirty="0">
                <a:sym typeface="+mn-ea"/>
              </a:rPr>
              <a:t>“顺序”结构中,给定x的值,则y与z条件独立. </a:t>
            </a:r>
            <a:r>
              <a:rPr lang="zh-CN" altLang="en-US" sz="2400" dirty="0"/>
              <a:t>.</a:t>
            </a:r>
          </a:p>
          <a:p>
            <a:endParaRPr lang="zh-CN" altLang="en-US" sz="2400" dirty="0"/>
          </a:p>
        </p:txBody>
      </p:sp>
      <p:pic>
        <p:nvPicPr>
          <p:cNvPr id="7" name="图片 6" descr="M[W])2XNRJ%XB]069EV0)MQ"/>
          <p:cNvPicPr>
            <a:picLocks noChangeAspect="1"/>
          </p:cNvPicPr>
          <p:nvPr/>
        </p:nvPicPr>
        <p:blipFill>
          <a:blip r:embed="rId3"/>
          <a:stretch>
            <a:fillRect/>
          </a:stretch>
        </p:blipFill>
        <p:spPr>
          <a:xfrm>
            <a:off x="0" y="2428868"/>
            <a:ext cx="5072066" cy="590550"/>
          </a:xfrm>
          <a:prstGeom prst="rect">
            <a:avLst/>
          </a:prstGeom>
        </p:spPr>
      </p:pic>
      <p:pic>
        <p:nvPicPr>
          <p:cNvPr id="8" name="图片 7" descr="(I2$CF3$~@@JJBR4ERX%]VX"/>
          <p:cNvPicPr>
            <a:picLocks noChangeAspect="1"/>
          </p:cNvPicPr>
          <p:nvPr/>
        </p:nvPicPr>
        <p:blipFill>
          <a:blip r:embed="rId4"/>
          <a:stretch>
            <a:fillRect/>
          </a:stretch>
        </p:blipFill>
        <p:spPr>
          <a:xfrm>
            <a:off x="0" y="2076450"/>
            <a:ext cx="5072380" cy="1505585"/>
          </a:xfrm>
          <a:prstGeom prst="rect">
            <a:avLst/>
          </a:prstGeom>
        </p:spPr>
      </p:pic>
      <p:pic>
        <p:nvPicPr>
          <p:cNvPr id="9" name="图片 8" descr="QQ图片20190325155934.png"/>
          <p:cNvPicPr>
            <a:picLocks noChangeAspect="1"/>
          </p:cNvPicPr>
          <p:nvPr/>
        </p:nvPicPr>
        <p:blipFill>
          <a:blip r:embed="rId5"/>
          <a:stretch>
            <a:fillRect/>
          </a:stretch>
        </p:blipFill>
        <p:spPr>
          <a:xfrm>
            <a:off x="5248910" y="2068195"/>
            <a:ext cx="3785870" cy="15138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24</a:t>
            </a:fld>
            <a:endParaRPr lang="zh-CN" altLang="en-US"/>
          </a:p>
        </p:txBody>
      </p:sp>
      <p:sp>
        <p:nvSpPr>
          <p:cNvPr id="4" name="文本框 3"/>
          <p:cNvSpPr txBox="1"/>
          <p:nvPr/>
        </p:nvSpPr>
        <p:spPr>
          <a:xfrm>
            <a:off x="96520" y="796925"/>
            <a:ext cx="8724265" cy="3692525"/>
          </a:xfrm>
          <a:prstGeom prst="rect">
            <a:avLst/>
          </a:prstGeom>
          <a:noFill/>
        </p:spPr>
        <p:txBody>
          <a:bodyPr wrap="square" rtlCol="0">
            <a:spAutoFit/>
          </a:bodyPr>
          <a:lstStyle/>
          <a:p>
            <a:r>
              <a:rPr lang="zh-CN" altLang="en-US" sz="2100" dirty="0"/>
              <a:t>为了分析有向图中变量间的条件独立性，可使用“有向分离”.我们先把有向图转变为一个无向图:</a:t>
            </a:r>
          </a:p>
          <a:p>
            <a:r>
              <a:rPr lang="zh-CN" altLang="en-US" sz="2100" dirty="0"/>
              <a:t>●找出有向图中的所有V型结构,在V型结构的两个父结点之间加上一条无向边;</a:t>
            </a:r>
          </a:p>
          <a:p>
            <a:r>
              <a:rPr lang="zh-CN" altLang="en-US" sz="2100" dirty="0"/>
              <a:t>●将所有有向边改为无向边.</a:t>
            </a:r>
          </a:p>
          <a:p>
            <a:r>
              <a:rPr lang="zh-CN" altLang="en-US" sz="2100" dirty="0"/>
              <a:t>由此产生的无向图称为“道德图”,令父结点相连的过程称为“道德化”.</a:t>
            </a:r>
          </a:p>
          <a:p>
            <a:endParaRPr lang="zh-CN" altLang="en-US" sz="2100" dirty="0"/>
          </a:p>
          <a:p>
            <a:r>
              <a:rPr lang="zh-CN" altLang="en-US" sz="2100" dirty="0"/>
              <a:t>假定道德图中有变量x, y和变量集合z= {</a:t>
            </a:r>
            <a:r>
              <a:rPr lang="en-US" altLang="zh-CN" sz="2100" dirty="0" err="1"/>
              <a:t>zi</a:t>
            </a:r>
            <a:r>
              <a:rPr lang="zh-CN" altLang="en-US" sz="2100" dirty="0"/>
              <a:t>},若从道德图中将变量集合z去除后，</a:t>
            </a:r>
            <a:r>
              <a:rPr lang="en-US" altLang="zh-CN" sz="2100" dirty="0"/>
              <a:t>x</a:t>
            </a:r>
            <a:r>
              <a:rPr lang="zh-CN" altLang="en-US" sz="2100" dirty="0"/>
              <a:t>和y分属两个连通分支,则称变量x和y被z有向分离，x⊥y|z成立</a:t>
            </a:r>
            <a:r>
              <a:rPr lang="zh-CN" altLang="en-US" sz="2100" dirty="0" smtClean="0"/>
              <a:t>.</a:t>
            </a:r>
            <a:endParaRPr lang="en-US" altLang="zh-CN" sz="2100" dirty="0" smtClean="0"/>
          </a:p>
          <a:p>
            <a:r>
              <a:rPr lang="zh-CN" altLang="en-US" sz="2100" dirty="0" smtClean="0"/>
              <a:t>例如</a:t>
            </a:r>
            <a:r>
              <a:rPr lang="zh-CN" altLang="en-US" sz="2100" dirty="0"/>
              <a:t>，图7.2所对应的道德图如图7.4所示，从图中能容易地找出所有的条件独立关系:X3⊥x4</a:t>
            </a:r>
            <a:r>
              <a:rPr lang="zh-CN" altLang="en-US" sz="2100" dirty="0" smtClean="0"/>
              <a:t>|</a:t>
            </a:r>
            <a:r>
              <a:rPr lang="en-US" altLang="zh-CN" sz="2100" dirty="0" smtClean="0"/>
              <a:t>x</a:t>
            </a:r>
            <a:r>
              <a:rPr lang="zh-CN" altLang="en-US" sz="2100" dirty="0" smtClean="0"/>
              <a:t>1</a:t>
            </a:r>
            <a:r>
              <a:rPr lang="zh-CN" altLang="en-US" sz="2100" dirty="0"/>
              <a:t>,x4⊥x5|x2</a:t>
            </a:r>
            <a:r>
              <a:rPr lang="zh-CN" altLang="en-US" sz="2100" dirty="0" smtClean="0"/>
              <a:t>,</a:t>
            </a:r>
            <a:r>
              <a:rPr lang="en-US" altLang="zh-CN" sz="2100" dirty="0" smtClean="0"/>
              <a:t>x</a:t>
            </a:r>
            <a:r>
              <a:rPr lang="zh-CN" altLang="en-US" sz="2100" dirty="0" smtClean="0"/>
              <a:t>3</a:t>
            </a:r>
            <a:r>
              <a:rPr lang="zh-CN" altLang="en-US" sz="2100" dirty="0"/>
              <a:t>⊥x2|x1,x3⊥</a:t>
            </a:r>
            <a:r>
              <a:rPr lang="zh-CN" altLang="en-US" sz="2100" dirty="0" smtClean="0"/>
              <a:t>x</a:t>
            </a:r>
            <a:r>
              <a:rPr lang="en-US" altLang="zh-CN" sz="2100" dirty="0" smtClean="0"/>
              <a:t>5</a:t>
            </a:r>
            <a:r>
              <a:rPr lang="zh-CN" altLang="en-US" sz="2100" dirty="0" smtClean="0"/>
              <a:t>|</a:t>
            </a:r>
            <a:r>
              <a:rPr lang="en-US" altLang="zh-CN" sz="2100" dirty="0"/>
              <a:t>x</a:t>
            </a:r>
            <a:r>
              <a:rPr lang="zh-CN" altLang="en-US" sz="2100" dirty="0" smtClean="0"/>
              <a:t>1</a:t>
            </a:r>
            <a:r>
              <a:rPr lang="zh-CN" altLang="en-US" sz="2100" dirty="0"/>
              <a:t>, x3⊥x5|x2等</a:t>
            </a:r>
            <a:r>
              <a:rPr lang="zh-CN" altLang="en-US" sz="2400" dirty="0"/>
              <a:t>.</a:t>
            </a:r>
            <a:r>
              <a:rPr lang="zh-CN" altLang="en-US" sz="2000" dirty="0"/>
              <a:t> </a:t>
            </a:r>
          </a:p>
        </p:txBody>
      </p:sp>
      <p:pic>
        <p:nvPicPr>
          <p:cNvPr id="5" name="图片 4" descr="B)C04~~97~QL28Z}W)7_BSL"/>
          <p:cNvPicPr>
            <a:picLocks noChangeAspect="1"/>
          </p:cNvPicPr>
          <p:nvPr/>
        </p:nvPicPr>
        <p:blipFill>
          <a:blip r:embed="rId2"/>
          <a:stretch>
            <a:fillRect/>
          </a:stretch>
        </p:blipFill>
        <p:spPr>
          <a:xfrm>
            <a:off x="2300605" y="4813919"/>
            <a:ext cx="4542790" cy="18764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25</a:t>
            </a:fld>
            <a:endParaRPr lang="zh-CN" altLang="en-US"/>
          </a:p>
        </p:txBody>
      </p:sp>
      <p:sp>
        <p:nvSpPr>
          <p:cNvPr id="6" name="文本框 5"/>
          <p:cNvSpPr txBox="1"/>
          <p:nvPr/>
        </p:nvSpPr>
        <p:spPr>
          <a:xfrm>
            <a:off x="33020" y="1015365"/>
            <a:ext cx="8931910" cy="4292600"/>
          </a:xfrm>
          <a:prstGeom prst="rect">
            <a:avLst/>
          </a:prstGeom>
          <a:noFill/>
        </p:spPr>
        <p:txBody>
          <a:bodyPr wrap="square" rtlCol="0">
            <a:spAutoFit/>
          </a:bodyPr>
          <a:lstStyle/>
          <a:p>
            <a:r>
              <a:rPr lang="zh-CN" altLang="en-US" sz="2100" dirty="0"/>
              <a:t>若网络结构已知，则只需通过对训练样本“计数”,估计出每个结点的条件概率表即可.但在现实应用中我们往往并不知晓网络结构，于是，</a:t>
            </a:r>
            <a:r>
              <a:rPr lang="zh-CN" altLang="en-US" sz="2100" dirty="0">
                <a:solidFill>
                  <a:srgbClr val="FF0000"/>
                </a:solidFill>
              </a:rPr>
              <a:t>贝叶斯网学习的首要任务就是根据训练数据集来找出结构最“恰当”的贝叶斯网.</a:t>
            </a:r>
            <a:r>
              <a:rPr lang="zh-CN" altLang="en-US" sz="2100" dirty="0" smtClean="0">
                <a:solidFill>
                  <a:srgbClr val="FF0000"/>
                </a:solidFill>
              </a:rPr>
              <a:t>“评分搜索”是</a:t>
            </a:r>
            <a:r>
              <a:rPr lang="zh-CN" altLang="en-US" sz="2100" dirty="0">
                <a:solidFill>
                  <a:srgbClr val="FF0000"/>
                </a:solidFill>
              </a:rPr>
              <a:t>求解这一问题的常用办法.</a:t>
            </a:r>
            <a:r>
              <a:rPr lang="zh-CN" altLang="en-US" sz="2100" dirty="0"/>
              <a:t>具体来说,我们先定义一个评分函数,以此来评估贝叶斯网与训练数据的契合程度,然后基于这个评分函数来寻找结构最优的贝叶斯网.</a:t>
            </a:r>
          </a:p>
          <a:p>
            <a:endParaRPr lang="zh-CN" altLang="en-US" sz="2100" dirty="0"/>
          </a:p>
          <a:p>
            <a:r>
              <a:rPr lang="zh-CN" altLang="en-US" sz="2100" dirty="0"/>
              <a:t>常用评分函数通常基于信息论准则，此类准则将学习问题看作一个</a:t>
            </a:r>
            <a:r>
              <a:rPr lang="zh-CN" altLang="en-US" sz="2100" dirty="0">
                <a:solidFill>
                  <a:srgbClr val="FF0000"/>
                </a:solidFill>
              </a:rPr>
              <a:t>数据压缩任务</a:t>
            </a:r>
            <a:r>
              <a:rPr lang="zh-CN" altLang="en-US" sz="2100" dirty="0"/>
              <a:t>,学习的目标是找到一个能以</a:t>
            </a:r>
            <a:r>
              <a:rPr lang="zh-CN" altLang="en-US" sz="2100" dirty="0">
                <a:solidFill>
                  <a:srgbClr val="FF0000"/>
                </a:solidFill>
              </a:rPr>
              <a:t>最短编码长度描述训练数据的模型。</a:t>
            </a:r>
            <a:r>
              <a:rPr lang="zh-CN" altLang="en-US" sz="2100" dirty="0"/>
              <a:t>对贝叶斯网学习而言,模型就是一个贝叶斯网，同时，每个贝叶斯网描述了一个在训练数据上的概率分布，自有一套编码机制能使那些经常出现的样本有更短的编码.于是,我们应选择那个综合编码长度最短的贝叶斯网，这就是最小长</a:t>
            </a:r>
            <a:r>
              <a:rPr lang="zh-CN" altLang="en-US" sz="2100" dirty="0">
                <a:sym typeface="+mn-ea"/>
              </a:rPr>
              <a:t>度”(MDL)准则. </a:t>
            </a:r>
            <a:endParaRPr lang="zh-CN" altLang="en-US" sz="21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26</a:t>
            </a:fld>
            <a:endParaRPr lang="zh-CN" altLang="en-US"/>
          </a:p>
        </p:txBody>
      </p:sp>
      <p:pic>
        <p:nvPicPr>
          <p:cNvPr id="7" name="图片 6" descr="U~V]TVT`2ZQG61XH${K]C_R"/>
          <p:cNvPicPr>
            <a:picLocks noChangeAspect="1"/>
          </p:cNvPicPr>
          <p:nvPr/>
        </p:nvPicPr>
        <p:blipFill>
          <a:blip r:embed="rId2"/>
          <a:stretch>
            <a:fillRect/>
          </a:stretch>
        </p:blipFill>
        <p:spPr>
          <a:xfrm>
            <a:off x="586740" y="1047115"/>
            <a:ext cx="7694295" cy="857250"/>
          </a:xfrm>
          <a:prstGeom prst="rect">
            <a:avLst/>
          </a:prstGeom>
        </p:spPr>
      </p:pic>
      <p:pic>
        <p:nvPicPr>
          <p:cNvPr id="5" name="图片 4" descr="$]QHPJK9Q4R_MJGEZN@7ZQ7"/>
          <p:cNvPicPr>
            <a:picLocks noChangeAspect="1"/>
          </p:cNvPicPr>
          <p:nvPr/>
        </p:nvPicPr>
        <p:blipFill>
          <a:blip r:embed="rId3"/>
          <a:stretch>
            <a:fillRect/>
          </a:stretch>
        </p:blipFill>
        <p:spPr>
          <a:xfrm>
            <a:off x="586740" y="1904365"/>
            <a:ext cx="7693660" cy="480949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27</a:t>
            </a:fld>
            <a:endParaRPr lang="zh-CN" altLang="en-US"/>
          </a:p>
        </p:txBody>
      </p:sp>
      <p:pic>
        <p:nvPicPr>
          <p:cNvPr id="4" name="图片 3" descr="K`3NONRSXX2D~CW2`9N@8Y7"/>
          <p:cNvPicPr>
            <a:picLocks noChangeAspect="1"/>
          </p:cNvPicPr>
          <p:nvPr/>
        </p:nvPicPr>
        <p:blipFill>
          <a:blip r:embed="rId2"/>
          <a:stretch>
            <a:fillRect/>
          </a:stretch>
        </p:blipFill>
        <p:spPr>
          <a:xfrm>
            <a:off x="785786" y="1071546"/>
            <a:ext cx="7453630" cy="3888740"/>
          </a:xfrm>
          <a:prstGeom prst="rect">
            <a:avLst/>
          </a:prstGeom>
        </p:spPr>
      </p:pic>
      <p:sp>
        <p:nvSpPr>
          <p:cNvPr id="7" name="矩形 6"/>
          <p:cNvSpPr/>
          <p:nvPr/>
        </p:nvSpPr>
        <p:spPr>
          <a:xfrm>
            <a:off x="928662" y="5000636"/>
            <a:ext cx="7072362" cy="1323439"/>
          </a:xfrm>
          <a:prstGeom prst="rect">
            <a:avLst/>
          </a:prstGeom>
        </p:spPr>
        <p:txBody>
          <a:bodyPr wrap="square">
            <a:spAutoFit/>
          </a:bodyPr>
          <a:lstStyle/>
          <a:p>
            <a:r>
              <a:rPr lang="zh-CN" altLang="en-US" sz="2000" b="1" dirty="0" smtClean="0"/>
              <a:t>策略一</a:t>
            </a:r>
            <a:r>
              <a:rPr lang="zh-CN" altLang="en-US" sz="2000" dirty="0" smtClean="0"/>
              <a:t>：贪心法：</a:t>
            </a:r>
            <a:r>
              <a:rPr lang="en-US" altLang="zh-CN" sz="2000" dirty="0" err="1" smtClean="0"/>
              <a:t>Eg</a:t>
            </a:r>
            <a:r>
              <a:rPr lang="zh-CN" altLang="en-US" sz="2000" dirty="0" smtClean="0"/>
              <a:t>：从某个网络结构出发，每次调整一条边（增、删、调方向），知道评分函数值不再降低为止；</a:t>
            </a:r>
          </a:p>
          <a:p>
            <a:r>
              <a:rPr lang="zh-CN" altLang="en-US" sz="2000" b="1" dirty="0" smtClean="0"/>
              <a:t>策略二</a:t>
            </a:r>
            <a:r>
              <a:rPr lang="zh-CN" altLang="en-US" sz="2000" dirty="0" smtClean="0"/>
              <a:t>：给网络结构添加约束来削减搜索空间；</a:t>
            </a:r>
            <a:r>
              <a:rPr lang="en-US" altLang="zh-CN" sz="2000" dirty="0" err="1" smtClean="0"/>
              <a:t>Eg</a:t>
            </a:r>
            <a:r>
              <a:rPr lang="zh-CN" altLang="en-US" sz="2000" dirty="0" smtClean="0"/>
              <a:t>：将网络结构限制为树形结构；</a:t>
            </a:r>
            <a:endParaRPr lang="zh-CN" altLang="en-US"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贝叶斯网</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28</a:t>
            </a:fld>
            <a:endParaRPr lang="zh-CN" altLang="en-US"/>
          </a:p>
        </p:txBody>
      </p:sp>
      <p:sp>
        <p:nvSpPr>
          <p:cNvPr id="4" name="文本框 3"/>
          <p:cNvSpPr txBox="1"/>
          <p:nvPr/>
        </p:nvSpPr>
        <p:spPr>
          <a:xfrm>
            <a:off x="175895" y="1038860"/>
            <a:ext cx="8573135" cy="5139055"/>
          </a:xfrm>
          <a:prstGeom prst="rect">
            <a:avLst/>
          </a:prstGeom>
          <a:noFill/>
        </p:spPr>
        <p:txBody>
          <a:bodyPr wrap="square" rtlCol="0">
            <a:spAutoFit/>
          </a:bodyPr>
          <a:lstStyle/>
          <a:p>
            <a:r>
              <a:rPr lang="zh-CN" altLang="en-US" sz="2800" dirty="0"/>
              <a:t>推断</a:t>
            </a:r>
            <a:endParaRPr lang="zh-CN" altLang="en-US" sz="2000" dirty="0"/>
          </a:p>
          <a:p>
            <a:r>
              <a:rPr lang="zh-CN" altLang="en-US" sz="2000" dirty="0"/>
              <a:t>贝叶斯网训练好之后就能通过一些属性变量的观测值来推测其他属性变量的取值.这样通过</a:t>
            </a:r>
            <a:r>
              <a:rPr lang="zh-CN" altLang="en-US" sz="2000" dirty="0">
                <a:solidFill>
                  <a:srgbClr val="FF0000"/>
                </a:solidFill>
              </a:rPr>
              <a:t>已知</a:t>
            </a:r>
            <a:r>
              <a:rPr lang="zh-CN" altLang="en-US" sz="2000" dirty="0"/>
              <a:t>变量观测值来</a:t>
            </a:r>
            <a:r>
              <a:rPr lang="zh-CN" altLang="en-US" sz="2000" dirty="0">
                <a:solidFill>
                  <a:srgbClr val="FF0000"/>
                </a:solidFill>
              </a:rPr>
              <a:t>推测待查询变量</a:t>
            </a:r>
            <a:r>
              <a:rPr lang="zh-CN" altLang="en-US" sz="2000" dirty="0"/>
              <a:t>的过程称为“推断”, </a:t>
            </a:r>
            <a:r>
              <a:rPr lang="zh-CN" altLang="en-US" sz="2000" dirty="0">
                <a:solidFill>
                  <a:srgbClr val="FF0000"/>
                </a:solidFill>
              </a:rPr>
              <a:t>已知变量观测值称为“证据”</a:t>
            </a:r>
            <a:r>
              <a:rPr lang="zh-CN" altLang="en-US" sz="2000" dirty="0"/>
              <a:t>.</a:t>
            </a:r>
          </a:p>
          <a:p>
            <a:r>
              <a:rPr lang="zh-CN" altLang="en-US" sz="2000" dirty="0"/>
              <a:t>      最理想的是直接根据贝叶斯网定义的联合概率分布来精确计算后验概率</a:t>
            </a:r>
            <a:r>
              <a:rPr lang="zh-CN" altLang="en-US" sz="2000" dirty="0" smtClean="0"/>
              <a:t>,但是</a:t>
            </a:r>
            <a:r>
              <a:rPr lang="zh-CN" altLang="en-US" sz="2000" dirty="0"/>
              <a:t>，这样的</a:t>
            </a:r>
            <a:r>
              <a:rPr lang="zh-CN" altLang="en-US" sz="2000" dirty="0" smtClean="0"/>
              <a:t>“精确推断”是</a:t>
            </a:r>
            <a:r>
              <a:rPr lang="zh-CN" altLang="en-US" sz="2000" dirty="0"/>
              <a:t>非常难的。在现实应用中，贝叶斯网的近似推断常使用吉布斯采样来完成，这是一种随机采样方法,我们来看看它是如何工作的.</a:t>
            </a:r>
          </a:p>
          <a:p>
            <a:endParaRPr lang="zh-CN" altLang="en-US" sz="2000" dirty="0"/>
          </a:p>
          <a:p>
            <a:r>
              <a:rPr lang="zh-CN" altLang="en-US" sz="2000" dirty="0"/>
              <a:t>令Q = {Q1, </a:t>
            </a:r>
            <a:r>
              <a:rPr lang="zh-CN" altLang="en-US" sz="2000" dirty="0" smtClean="0"/>
              <a:t>Q</a:t>
            </a:r>
            <a:r>
              <a:rPr lang="en-US" altLang="zh-CN" sz="2000" dirty="0" smtClean="0"/>
              <a:t>2</a:t>
            </a:r>
            <a:r>
              <a:rPr lang="zh-CN" altLang="en-US" sz="2000" dirty="0" smtClean="0"/>
              <a:t>....</a:t>
            </a:r>
            <a:r>
              <a:rPr lang="zh-CN" altLang="en-US" sz="2000" dirty="0"/>
              <a:t> Qn}表示待查询变量, E = {</a:t>
            </a:r>
            <a:r>
              <a:rPr lang="zh-CN" altLang="en-US" sz="2000" dirty="0" smtClean="0"/>
              <a:t>E</a:t>
            </a:r>
            <a:r>
              <a:rPr lang="en-US" altLang="zh-CN" sz="2000" dirty="0" smtClean="0"/>
              <a:t>1</a:t>
            </a:r>
            <a:r>
              <a:rPr lang="zh-CN" altLang="en-US" sz="2000" dirty="0" smtClean="0"/>
              <a:t>,</a:t>
            </a:r>
            <a:r>
              <a:rPr lang="zh-CN" altLang="en-US" sz="2000" dirty="0"/>
              <a:t> </a:t>
            </a:r>
            <a:r>
              <a:rPr lang="zh-CN" altLang="en-US" sz="2000" dirty="0" smtClean="0"/>
              <a:t>E</a:t>
            </a:r>
            <a:r>
              <a:rPr lang="en-US" altLang="zh-CN" sz="2000" dirty="0" smtClean="0"/>
              <a:t>2</a:t>
            </a:r>
            <a:r>
              <a:rPr lang="zh-CN" altLang="en-US" sz="2000" dirty="0" smtClean="0"/>
              <a:t>.</a:t>
            </a:r>
            <a:r>
              <a:rPr lang="zh-CN" altLang="en-US" sz="2000" dirty="0"/>
              <a:t>.</a:t>
            </a:r>
            <a:r>
              <a:rPr lang="zh-CN" altLang="en-US" sz="2000" dirty="0" smtClean="0"/>
              <a:t>..</a:t>
            </a:r>
            <a:r>
              <a:rPr lang="zh-CN" altLang="en-US" sz="2000" dirty="0"/>
              <a:t> En}为证据变量,已知其取值为e= {e1, </a:t>
            </a:r>
            <a:r>
              <a:rPr lang="zh-CN" altLang="en-US" sz="2000" dirty="0" smtClean="0"/>
              <a:t>e</a:t>
            </a:r>
            <a:r>
              <a:rPr lang="en-US" altLang="zh-CN" sz="2000" dirty="0" smtClean="0"/>
              <a:t>2</a:t>
            </a:r>
            <a:r>
              <a:rPr lang="zh-CN" altLang="en-US" sz="2000" dirty="0" smtClean="0"/>
              <a:t>,...</a:t>
            </a:r>
            <a:r>
              <a:rPr lang="zh-CN" altLang="en-US" sz="2000" dirty="0"/>
              <a:t>ek}.目标是计算后验概率P(Q=q|E=e),其中q= {</a:t>
            </a:r>
            <a:r>
              <a:rPr lang="en-US" altLang="zh-CN" sz="2000" dirty="0"/>
              <a:t>q</a:t>
            </a:r>
            <a:r>
              <a:rPr lang="zh-CN" altLang="en-US" sz="2000" dirty="0"/>
              <a:t>1, </a:t>
            </a:r>
            <a:r>
              <a:rPr lang="en-US" altLang="zh-CN" sz="2000" dirty="0"/>
              <a:t>q</a:t>
            </a:r>
            <a:r>
              <a:rPr lang="zh-CN" altLang="en-US" sz="2000" dirty="0"/>
              <a:t>2...</a:t>
            </a:r>
            <a:r>
              <a:rPr lang="en-US" altLang="zh-CN" sz="2000" dirty="0"/>
              <a:t>q</a:t>
            </a:r>
            <a:r>
              <a:rPr lang="zh-CN" altLang="en-US" sz="2000" dirty="0"/>
              <a:t>n}是待查询变量的一组取值</a:t>
            </a:r>
          </a:p>
          <a:p>
            <a:endParaRPr lang="zh-CN" altLang="en-US" sz="2000" dirty="0"/>
          </a:p>
          <a:p>
            <a:r>
              <a:rPr lang="zh-CN" altLang="en-US" sz="2000" dirty="0"/>
              <a:t>以西瓜问题为例,待查询变量为Q= {好瓜，甜度},证据变量为E= {色泽,敲声，根蒂}且已知其取值为e= {青绿，浊响,蜷缩},查询的目标值是q= {是,高}，即这是好瓜且甜度高的概率有多大.</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ym typeface="+mn-ea"/>
              </a:rPr>
              <a:t>贝叶斯网</a:t>
            </a:r>
            <a:r>
              <a:rPr lang="zh-CN" altLang="en-US" dirty="0" smtClean="0"/>
              <a:t/>
            </a:r>
            <a:br>
              <a:rPr lang="zh-CN" altLang="en-US" dirty="0" smtClean="0"/>
            </a:br>
            <a:endParaRPr lang="zh-CN" altLang="en-US" dirty="0"/>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29</a:t>
            </a:fld>
            <a:endParaRPr lang="zh-CN" altLang="en-US"/>
          </a:p>
        </p:txBody>
      </p:sp>
      <p:pic>
        <p:nvPicPr>
          <p:cNvPr id="4" name="图片 3" descr="XA40BWF5V~JE_H~IT2U(WDQ"/>
          <p:cNvPicPr>
            <a:picLocks noChangeAspect="1"/>
          </p:cNvPicPr>
          <p:nvPr/>
        </p:nvPicPr>
        <p:blipFill>
          <a:blip r:embed="rId3"/>
          <a:srcRect r="17702"/>
          <a:stretch>
            <a:fillRect/>
          </a:stretch>
        </p:blipFill>
        <p:spPr>
          <a:xfrm>
            <a:off x="0" y="974725"/>
            <a:ext cx="4611370" cy="5883275"/>
          </a:xfrm>
          <a:prstGeom prst="rect">
            <a:avLst/>
          </a:prstGeom>
        </p:spPr>
      </p:pic>
      <p:sp>
        <p:nvSpPr>
          <p:cNvPr id="6" name="文本框 5"/>
          <p:cNvSpPr txBox="1"/>
          <p:nvPr/>
        </p:nvSpPr>
        <p:spPr>
          <a:xfrm>
            <a:off x="4857720" y="714356"/>
            <a:ext cx="4286280" cy="2092881"/>
          </a:xfrm>
          <a:prstGeom prst="rect">
            <a:avLst/>
          </a:prstGeom>
          <a:noFill/>
        </p:spPr>
        <p:txBody>
          <a:bodyPr wrap="square" rtlCol="0">
            <a:spAutoFit/>
          </a:bodyPr>
          <a:lstStyle/>
          <a:p>
            <a:endParaRPr lang="zh-CN" altLang="en-US" sz="1600" dirty="0"/>
          </a:p>
          <a:p>
            <a:r>
              <a:rPr lang="zh-CN" altLang="en-US" sz="2000" dirty="0" smtClean="0"/>
              <a:t>在</a:t>
            </a:r>
            <a:r>
              <a:rPr lang="zh-CN" altLang="en-US" sz="2000" dirty="0" smtClean="0"/>
              <a:t>贝叶斯网所有变量的联合状态空间与证据</a:t>
            </a:r>
            <a:r>
              <a:rPr lang="en-US" altLang="zh-CN" sz="2000" dirty="0" smtClean="0"/>
              <a:t>E=e</a:t>
            </a:r>
            <a:r>
              <a:rPr lang="zh-CN" altLang="en-US" sz="2000" dirty="0" smtClean="0"/>
              <a:t>已知的子空间中进行</a:t>
            </a:r>
            <a:r>
              <a:rPr lang="zh-CN" altLang="en-US" sz="2000" dirty="0" smtClean="0"/>
              <a:t>“随机漫步”</a:t>
            </a:r>
            <a:r>
              <a:rPr lang="zh-CN" altLang="en-US" sz="2000" dirty="0" smtClean="0"/>
              <a:t>，每一步仅依赖于上一步的状态，这</a:t>
            </a:r>
            <a:r>
              <a:rPr lang="zh-CN" altLang="en-US" sz="2000" dirty="0" smtClean="0"/>
              <a:t>是一</a:t>
            </a:r>
            <a:r>
              <a:rPr lang="zh-CN" altLang="en-US" sz="2000" dirty="0" smtClean="0"/>
              <a:t>个马尔科夫链</a:t>
            </a:r>
            <a:r>
              <a:rPr lang="zh-CN" altLang="en-US" sz="2000" dirty="0" smtClean="0"/>
              <a:t>。</a:t>
            </a:r>
            <a:endParaRPr lang="zh-CN" altLang="en-US" sz="2000" dirty="0" smtClean="0"/>
          </a:p>
          <a:p>
            <a:r>
              <a:rPr lang="en-US" altLang="zh-CN" sz="2000" dirty="0" smtClean="0"/>
              <a:t>Z</a:t>
            </a:r>
            <a:r>
              <a:rPr lang="en-US" altLang="zh-CN" sz="2000" dirty="0"/>
              <a:t>=</a:t>
            </a:r>
            <a:r>
              <a:rPr lang="zh-CN" altLang="en-US" sz="2000" dirty="0"/>
              <a:t>除去变量</a:t>
            </a:r>
            <a:r>
              <a:rPr lang="en-US" altLang="zh-CN" sz="2000" dirty="0"/>
              <a:t>Qi</a:t>
            </a:r>
            <a:r>
              <a:rPr lang="zh-CN" altLang="en-US" sz="2000" dirty="0"/>
              <a:t>外其他变量</a:t>
            </a:r>
            <a:endParaRPr lang="zh-CN" altLang="en-US" dirty="0"/>
          </a:p>
          <a:p>
            <a:endParaRPr lang="zh-CN" altLang="en-US" sz="1400" dirty="0"/>
          </a:p>
        </p:txBody>
      </p:sp>
      <p:pic>
        <p:nvPicPr>
          <p:cNvPr id="7" name="图片 6" descr="IKTHYB5M$8{T[44C`CLXOUD"/>
          <p:cNvPicPr>
            <a:picLocks noChangeAspect="1"/>
          </p:cNvPicPr>
          <p:nvPr/>
        </p:nvPicPr>
        <p:blipFill rotWithShape="1">
          <a:blip r:embed="rId4"/>
          <a:srcRect t="325" r="288" b="23371"/>
          <a:stretch>
            <a:fillRect/>
          </a:stretch>
        </p:blipFill>
        <p:spPr>
          <a:xfrm>
            <a:off x="4679504" y="2842653"/>
            <a:ext cx="4464496" cy="401534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solidFill>
            <a:schemeClr val="accent1">
              <a:lumMod val="20000"/>
              <a:lumOff val="80000"/>
            </a:schemeClr>
          </a:solidFill>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贝叶斯决策论</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kumimoji="1" lang="zh-CN" altLang="en-US" dirty="0"/>
          </a:p>
        </p:txBody>
      </p:sp>
      <p:sp>
        <p:nvSpPr>
          <p:cNvPr id="3" name="文本框 2"/>
          <p:cNvSpPr txBox="1"/>
          <p:nvPr/>
        </p:nvSpPr>
        <p:spPr>
          <a:xfrm>
            <a:off x="582295" y="838835"/>
            <a:ext cx="7981950" cy="4492625"/>
          </a:xfrm>
          <a:prstGeom prst="rect">
            <a:avLst/>
          </a:prstGeom>
          <a:noFill/>
        </p:spPr>
        <p:txBody>
          <a:bodyPr wrap="square" rtlCol="0">
            <a:spAutoFit/>
          </a:bodyPr>
          <a:lstStyle/>
          <a:p>
            <a:r>
              <a:rPr lang="en-US" altLang="zh-CN" sz="2800" b="1" dirty="0"/>
              <a:t>1.</a:t>
            </a:r>
            <a:r>
              <a:rPr lang="zh-CN" altLang="en-US" sz="2800" b="1" dirty="0"/>
              <a:t>基本概念：</a:t>
            </a:r>
            <a:endParaRPr lang="zh-CN" altLang="en-US" dirty="0"/>
          </a:p>
          <a:p>
            <a:r>
              <a:rPr lang="zh-CN" altLang="en-US" sz="2400" dirty="0" smtClean="0"/>
              <a:t>统计决策：统计者对样本进行分类（决策）</a:t>
            </a:r>
          </a:p>
          <a:p>
            <a:r>
              <a:rPr lang="zh-CN" altLang="en-US" sz="2400" dirty="0" smtClean="0"/>
              <a:t>先验概率</a:t>
            </a:r>
            <a:r>
              <a:rPr lang="zh-CN" altLang="en-US" sz="2400" dirty="0"/>
              <a:t>：</a:t>
            </a:r>
            <a:r>
              <a:rPr lang="en-US" altLang="zh-CN" sz="2400" dirty="0"/>
              <a:t>p</a:t>
            </a:r>
            <a:r>
              <a:rPr lang="zh-CN" altLang="en-US" sz="2400" dirty="0"/>
              <a:t>（</a:t>
            </a:r>
            <a:r>
              <a:rPr lang="en-US" altLang="zh-CN" sz="2400" dirty="0"/>
              <a:t>c</a:t>
            </a:r>
            <a:r>
              <a:rPr lang="zh-CN" altLang="en-US" sz="2400" dirty="0"/>
              <a:t>） 是指根据以往经验和分析得到的概率.</a:t>
            </a:r>
          </a:p>
          <a:p>
            <a:r>
              <a:rPr lang="zh-CN" altLang="en-US" sz="2400" dirty="0"/>
              <a:t>条件概率</a:t>
            </a:r>
            <a:r>
              <a:rPr lang="en-US" altLang="zh-CN" sz="2400" dirty="0"/>
              <a:t>:p(</a:t>
            </a:r>
            <a:r>
              <a:rPr lang="en-US" altLang="zh-CN" sz="2400" dirty="0" err="1"/>
              <a:t>x|c</a:t>
            </a:r>
            <a:r>
              <a:rPr lang="en-US" altLang="zh-CN" sz="2400" dirty="0"/>
              <a:t>)    </a:t>
            </a:r>
            <a:r>
              <a:rPr lang="zh-CN" altLang="zh-CN" sz="2400" dirty="0"/>
              <a:t>在</a:t>
            </a:r>
            <a:r>
              <a:rPr lang="en-US" altLang="zh-CN" sz="2400" dirty="0"/>
              <a:t>c</a:t>
            </a:r>
            <a:r>
              <a:rPr lang="zh-CN" altLang="en-US" sz="2400" dirty="0"/>
              <a:t>事件发生的同时，</a:t>
            </a:r>
            <a:r>
              <a:rPr lang="en-US" altLang="zh-CN" sz="2400" dirty="0"/>
              <a:t>x</a:t>
            </a:r>
            <a:r>
              <a:rPr lang="zh-CN" altLang="en-US" sz="2400" dirty="0"/>
              <a:t>事件发生的概率</a:t>
            </a:r>
            <a:endParaRPr lang="en-US" altLang="zh-CN" dirty="0"/>
          </a:p>
          <a:p>
            <a:endParaRPr lang="en-US" altLang="zh-CN" b="1" dirty="0">
              <a:latin typeface="Times New Roman" panose="02020603050405020304" pitchFamily="18" charset="0"/>
              <a:ea typeface="黑体" panose="02010609060101010101" pitchFamily="49" charset="-122"/>
              <a:sym typeface="+mn-ea"/>
            </a:endParaRPr>
          </a:p>
          <a:p>
            <a:r>
              <a:rPr lang="zh-CN" altLang="en-US" sz="2400" dirty="0" smtClean="0">
                <a:latin typeface="Times New Roman" panose="02020603050405020304" pitchFamily="18" charset="0"/>
                <a:ea typeface="黑体" panose="02010609060101010101" pitchFamily="49" charset="-122"/>
                <a:sym typeface="+mn-ea"/>
              </a:rPr>
              <a:t>全概率公式</a:t>
            </a:r>
            <a:r>
              <a:rPr lang="en-US" altLang="zh-CN" sz="2400" dirty="0" smtClean="0">
                <a:latin typeface="Times New Roman" panose="02020603050405020304" pitchFamily="18" charset="0"/>
                <a:ea typeface="黑体" panose="02010609060101010101" pitchFamily="49" charset="-122"/>
                <a:sym typeface="+mn-ea"/>
              </a:rPr>
              <a:t>:</a:t>
            </a:r>
            <a:endParaRPr lang="en-US" altLang="zh-CN" sz="2400" dirty="0">
              <a:latin typeface="Times New Roman" panose="02020603050405020304" pitchFamily="18" charset="0"/>
              <a:ea typeface="黑体" panose="02010609060101010101" pitchFamily="49" charset="-122"/>
              <a:sym typeface="+mn-ea"/>
            </a:endParaRPr>
          </a:p>
          <a:p>
            <a:endParaRPr lang="zh-CN" altLang="en-US" sz="2400" dirty="0">
              <a:latin typeface="Times New Roman" panose="02020603050405020304" pitchFamily="18" charset="0"/>
              <a:ea typeface="黑体" panose="02010609060101010101" pitchFamily="49" charset="-122"/>
              <a:sym typeface="+mn-ea"/>
            </a:endParaRPr>
          </a:p>
          <a:p>
            <a:r>
              <a:rPr lang="zh-CN" altLang="en-US" sz="2400" dirty="0">
                <a:latin typeface="Times New Roman" panose="02020603050405020304" pitchFamily="18" charset="0"/>
                <a:ea typeface="黑体" panose="02010609060101010101" pitchFamily="49" charset="-122"/>
                <a:sym typeface="+mn-ea"/>
              </a:rPr>
              <a:t>贝叶斯决策：</a:t>
            </a:r>
            <a:r>
              <a:rPr lang="zh-CN" altLang="en-US" sz="2400" dirty="0">
                <a:latin typeface="Times New Roman" panose="02020603050405020304" pitchFamily="18" charset="0"/>
                <a:ea typeface="华文楷体" pitchFamily="2" charset="-122"/>
                <a:sym typeface="+mn-ea"/>
              </a:rPr>
              <a:t>是</a:t>
            </a:r>
            <a:r>
              <a:rPr lang="zh-CN" altLang="en-US" sz="2400" dirty="0">
                <a:solidFill>
                  <a:srgbClr val="FF0000"/>
                </a:solidFill>
                <a:latin typeface="Times New Roman" panose="02020603050405020304" pitchFamily="18" charset="0"/>
                <a:ea typeface="华文楷体" pitchFamily="2" charset="-122"/>
                <a:sym typeface="+mn-ea"/>
              </a:rPr>
              <a:t>统计决策</a:t>
            </a:r>
            <a:r>
              <a:rPr lang="zh-CN" altLang="en-US" sz="2400" dirty="0">
                <a:latin typeface="Times New Roman" panose="02020603050405020304" pitchFamily="18" charset="0"/>
                <a:ea typeface="华文楷体" pitchFamily="2" charset="-122"/>
                <a:sym typeface="+mn-ea"/>
              </a:rPr>
              <a:t>中的重要方法，建立在</a:t>
            </a:r>
            <a:r>
              <a:rPr lang="zh-CN" altLang="en-US" sz="2400" dirty="0">
                <a:solidFill>
                  <a:srgbClr val="FF0000"/>
                </a:solidFill>
                <a:latin typeface="Times New Roman" panose="02020603050405020304" pitchFamily="18" charset="0"/>
                <a:ea typeface="华文楷体" pitchFamily="2" charset="-122"/>
                <a:sym typeface="+mn-ea"/>
              </a:rPr>
              <a:t>贝叶斯公式</a:t>
            </a:r>
            <a:r>
              <a:rPr lang="zh-CN" altLang="en-US" sz="2400" dirty="0">
                <a:latin typeface="Times New Roman" panose="02020603050405020304" pitchFamily="18" charset="0"/>
                <a:ea typeface="华文楷体" pitchFamily="2" charset="-122"/>
                <a:sym typeface="+mn-ea"/>
              </a:rPr>
              <a:t>的基础上。</a:t>
            </a:r>
            <a:endParaRPr lang="en-US" altLang="zh-CN" sz="2400" dirty="0"/>
          </a:p>
          <a:p>
            <a:endParaRPr lang="en-US" altLang="zh-CN" sz="2400" b="1" dirty="0"/>
          </a:p>
          <a:p>
            <a:r>
              <a:rPr lang="zh-CN" altLang="en-US" sz="2400" b="1" dirty="0"/>
              <a:t>贝叶斯公式：</a:t>
            </a:r>
          </a:p>
          <a:p>
            <a:endParaRPr lang="zh-CN" altLang="en-US" sz="2400" dirty="0"/>
          </a:p>
        </p:txBody>
      </p:sp>
      <p:sp>
        <p:nvSpPr>
          <p:cNvPr id="5" name="文本框 4"/>
          <p:cNvSpPr txBox="1"/>
          <p:nvPr/>
        </p:nvSpPr>
        <p:spPr>
          <a:xfrm>
            <a:off x="582295" y="5593715"/>
            <a:ext cx="7197090" cy="1198880"/>
          </a:xfrm>
          <a:prstGeom prst="rect">
            <a:avLst/>
          </a:prstGeom>
          <a:noFill/>
        </p:spPr>
        <p:txBody>
          <a:bodyPr wrap="square" rtlCol="0">
            <a:spAutoFit/>
          </a:bodyPr>
          <a:lstStyle/>
          <a:p>
            <a:r>
              <a:rPr lang="zh-CN" altLang="en-US" sz="2400" b="1" dirty="0"/>
              <a:t>后验概率</a:t>
            </a:r>
            <a:r>
              <a:rPr lang="zh-CN" altLang="en-US" sz="2400" dirty="0"/>
              <a:t>:事情已经发生，要求这件事情发生的原因是由某个因素引起的可能性的大小   </a:t>
            </a:r>
            <a:r>
              <a:rPr lang="en-US" altLang="zh-CN" sz="2400" dirty="0"/>
              <a:t>p(</a:t>
            </a:r>
            <a:r>
              <a:rPr lang="en-US" altLang="zh-CN" sz="2400" dirty="0" err="1"/>
              <a:t>c|x</a:t>
            </a:r>
            <a:r>
              <a:rPr lang="en-US" altLang="zh-CN" sz="2400" dirty="0"/>
              <a:t>)</a:t>
            </a:r>
            <a:endParaRPr lang="zh-CN" altLang="en-US" sz="2400" dirty="0"/>
          </a:p>
          <a:p>
            <a:r>
              <a:rPr lang="zh-CN" altLang="en-US" sz="2400" b="1" dirty="0">
                <a:sym typeface="+mn-ea"/>
              </a:rPr>
              <a:t>通过比较后验概率大小进行分类</a:t>
            </a:r>
            <a:r>
              <a:rPr lang="en-US" altLang="zh-CN" sz="2400" b="1" dirty="0">
                <a:latin typeface="Times New Roman" panose="02020603050405020304" pitchFamily="18" charset="0"/>
                <a:sym typeface="+mn-ea"/>
              </a:rPr>
              <a:t>(</a:t>
            </a:r>
            <a:r>
              <a:rPr lang="zh-CN" altLang="en-US" sz="2400" b="1" dirty="0">
                <a:latin typeface="Times New Roman" panose="02020603050405020304" pitchFamily="18" charset="0"/>
                <a:sym typeface="+mn-ea"/>
              </a:rPr>
              <a:t>决策</a:t>
            </a:r>
            <a:r>
              <a:rPr lang="en-US" altLang="zh-CN" sz="2400" b="1" dirty="0">
                <a:latin typeface="Times New Roman" panose="02020603050405020304" pitchFamily="18" charset="0"/>
                <a:sym typeface="+mn-ea"/>
              </a:rPr>
              <a:t>)</a:t>
            </a:r>
            <a:r>
              <a:rPr lang="en-US" altLang="zh-CN" sz="2400" b="1" dirty="0">
                <a:sym typeface="+mn-ea"/>
              </a:rPr>
              <a:t> </a:t>
            </a:r>
          </a:p>
        </p:txBody>
      </p:sp>
      <p:pic>
        <p:nvPicPr>
          <p:cNvPr id="6" name="图片 5" descr="BXD$0JGJ0PCNC}DE1LYWFBT"/>
          <p:cNvPicPr>
            <a:picLocks noChangeAspect="1"/>
          </p:cNvPicPr>
          <p:nvPr/>
        </p:nvPicPr>
        <p:blipFill>
          <a:blip r:embed="rId6"/>
          <a:stretch>
            <a:fillRect/>
          </a:stretch>
        </p:blipFill>
        <p:spPr>
          <a:xfrm>
            <a:off x="2714612" y="2428868"/>
            <a:ext cx="2342515" cy="737235"/>
          </a:xfrm>
          <a:prstGeom prst="rect">
            <a:avLst/>
          </a:prstGeom>
        </p:spPr>
      </p:pic>
      <p:pic>
        <p:nvPicPr>
          <p:cNvPr id="12" name="图片 11" descr="B_W0RB(1{}@LQNH]R]T267H"/>
          <p:cNvPicPr>
            <a:picLocks noChangeAspect="1"/>
          </p:cNvPicPr>
          <p:nvPr/>
        </p:nvPicPr>
        <p:blipFill>
          <a:blip r:embed="rId7"/>
          <a:stretch>
            <a:fillRect/>
          </a:stretch>
        </p:blipFill>
        <p:spPr>
          <a:xfrm>
            <a:off x="3214678" y="4286256"/>
            <a:ext cx="2893060" cy="108521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chemeClr val="tx1"/>
                </a:solidFill>
                <a:latin typeface="微软雅黑" panose="020B0503020204020204" pitchFamily="34" charset="-122"/>
                <a:ea typeface="微软雅黑" panose="020B0503020204020204" pitchFamily="34" charset="-122"/>
                <a:sym typeface="+mn-ea"/>
              </a:rPr>
              <a:t>EM</a:t>
            </a:r>
            <a:r>
              <a:rPr lang="zh-CN" altLang="en-US" b="1" dirty="0">
                <a:solidFill>
                  <a:schemeClr val="tx1"/>
                </a:solidFill>
                <a:latin typeface="微软雅黑" panose="020B0503020204020204" pitchFamily="34" charset="-122"/>
                <a:ea typeface="微软雅黑" panose="020B0503020204020204" pitchFamily="34" charset="-122"/>
                <a:sym typeface="+mn-ea"/>
              </a:rPr>
              <a:t>算法</a:t>
            </a:r>
            <a:r>
              <a:rPr lang="zh-CN" altLang="en-US" b="1" dirty="0">
                <a:solidFill>
                  <a:schemeClr val="tx1"/>
                </a:solidFill>
                <a:latin typeface="微软雅黑" panose="020B0503020204020204" pitchFamily="34" charset="-122"/>
                <a:ea typeface="微软雅黑" panose="020B0503020204020204" pitchFamily="34" charset="-122"/>
              </a:rPr>
              <a:t/>
            </a:r>
            <a:br>
              <a:rPr lang="zh-CN" altLang="en-US" b="1" dirty="0">
                <a:solidFill>
                  <a:schemeClr val="tx1"/>
                </a:solidFill>
                <a:latin typeface="微软雅黑" panose="020B0503020204020204" pitchFamily="34" charset="-122"/>
                <a:ea typeface="微软雅黑" panose="020B0503020204020204" pitchFamily="34" charset="-122"/>
              </a:rPr>
            </a:b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30</a:t>
            </a:fld>
            <a:endParaRPr lang="zh-CN" altLang="en-US"/>
          </a:p>
        </p:txBody>
      </p:sp>
      <p:sp>
        <p:nvSpPr>
          <p:cNvPr id="4" name="文本框 3"/>
          <p:cNvSpPr txBox="1"/>
          <p:nvPr/>
        </p:nvSpPr>
        <p:spPr>
          <a:xfrm>
            <a:off x="79375" y="932180"/>
            <a:ext cx="8597265" cy="1060450"/>
          </a:xfrm>
          <a:prstGeom prst="rect">
            <a:avLst/>
          </a:prstGeom>
          <a:noFill/>
        </p:spPr>
        <p:txBody>
          <a:bodyPr wrap="square" rtlCol="0">
            <a:spAutoFit/>
          </a:bodyPr>
          <a:lstStyle/>
          <a:p>
            <a:r>
              <a:rPr lang="zh-CN" altLang="en-US" sz="2100"/>
              <a:t>在前面的讨论中，我们一直假设训练样本所有属性变量的值都已被观测到，但在现实应用中往往会遇到“不完整”的训练样本,在这种存在“未观测”变量的情形下，是否仍能对模型参数进行估计呢?</a:t>
            </a:r>
          </a:p>
        </p:txBody>
      </p:sp>
      <p:pic>
        <p:nvPicPr>
          <p:cNvPr id="5" name="图片 4" descr="K~RK3TRZ%1)3ET9QC2C{[6X"/>
          <p:cNvPicPr>
            <a:picLocks noChangeAspect="1"/>
          </p:cNvPicPr>
          <p:nvPr/>
        </p:nvPicPr>
        <p:blipFill>
          <a:blip r:embed="rId3"/>
          <a:stretch>
            <a:fillRect/>
          </a:stretch>
        </p:blipFill>
        <p:spPr>
          <a:xfrm>
            <a:off x="336550" y="1992629"/>
            <a:ext cx="8231505" cy="2504423"/>
          </a:xfrm>
          <a:prstGeom prst="rect">
            <a:avLst/>
          </a:prstGeom>
        </p:spPr>
      </p:pic>
      <p:pic>
        <p:nvPicPr>
          <p:cNvPr id="6" name="图片 5" descr="HS8TRV{M4DXG6E0YJDFO197"/>
          <p:cNvPicPr>
            <a:picLocks noChangeAspect="1"/>
          </p:cNvPicPr>
          <p:nvPr/>
        </p:nvPicPr>
        <p:blipFill>
          <a:blip r:embed="rId4"/>
          <a:stretch>
            <a:fillRect/>
          </a:stretch>
        </p:blipFill>
        <p:spPr>
          <a:xfrm>
            <a:off x="335915" y="4497053"/>
            <a:ext cx="8232140" cy="140434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chemeClr val="tx1"/>
                </a:solidFill>
                <a:latin typeface="微软雅黑" panose="020B0503020204020204" pitchFamily="34" charset="-122"/>
                <a:ea typeface="微软雅黑" panose="020B0503020204020204" pitchFamily="34" charset="-122"/>
                <a:sym typeface="+mn-ea"/>
              </a:rPr>
              <a:t>EM</a:t>
            </a:r>
            <a:r>
              <a:rPr lang="zh-CN" altLang="en-US" b="1" dirty="0">
                <a:solidFill>
                  <a:schemeClr val="tx1"/>
                </a:solidFill>
                <a:latin typeface="微软雅黑" panose="020B0503020204020204" pitchFamily="34" charset="-122"/>
                <a:ea typeface="微软雅黑" panose="020B0503020204020204" pitchFamily="34" charset="-122"/>
                <a:sym typeface="+mn-ea"/>
              </a:rPr>
              <a:t>算法</a:t>
            </a:r>
            <a:r>
              <a:rPr lang="zh-CN" altLang="en-US" b="1" dirty="0">
                <a:solidFill>
                  <a:schemeClr val="tx1"/>
                </a:solidFill>
                <a:latin typeface="微软雅黑" panose="020B0503020204020204" pitchFamily="34" charset="-122"/>
                <a:ea typeface="微软雅黑" panose="020B0503020204020204" pitchFamily="34" charset="-122"/>
              </a:rPr>
              <a:t/>
            </a:r>
            <a:br>
              <a:rPr lang="zh-CN" altLang="en-US" b="1" dirty="0">
                <a:solidFill>
                  <a:schemeClr val="tx1"/>
                </a:solidFill>
                <a:latin typeface="微软雅黑" panose="020B0503020204020204" pitchFamily="34" charset="-122"/>
                <a:ea typeface="微软雅黑" panose="020B0503020204020204" pitchFamily="34" charset="-122"/>
              </a:rPr>
            </a:b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31</a:t>
            </a:fld>
            <a:endParaRPr lang="zh-CN" altLang="en-US"/>
          </a:p>
        </p:txBody>
      </p:sp>
      <p:pic>
        <p:nvPicPr>
          <p:cNvPr id="5" name="图片 4" descr="}K2849LAQYSOSUE`AS7VBO5"/>
          <p:cNvPicPr>
            <a:picLocks noChangeAspect="1"/>
          </p:cNvPicPr>
          <p:nvPr/>
        </p:nvPicPr>
        <p:blipFill>
          <a:blip r:embed="rId3"/>
          <a:stretch>
            <a:fillRect/>
          </a:stretch>
        </p:blipFill>
        <p:spPr>
          <a:xfrm>
            <a:off x="457200" y="53340"/>
            <a:ext cx="8462010" cy="5185410"/>
          </a:xfrm>
          <a:prstGeom prst="rect">
            <a:avLst/>
          </a:prstGeom>
        </p:spPr>
      </p:pic>
      <p:sp>
        <p:nvSpPr>
          <p:cNvPr id="6" name="文本框 5"/>
          <p:cNvSpPr txBox="1"/>
          <p:nvPr/>
        </p:nvSpPr>
        <p:spPr>
          <a:xfrm>
            <a:off x="126365" y="5250180"/>
            <a:ext cx="8989695" cy="1938020"/>
          </a:xfrm>
          <a:prstGeom prst="rect">
            <a:avLst/>
          </a:prstGeom>
          <a:noFill/>
        </p:spPr>
        <p:txBody>
          <a:bodyPr wrap="square" rtlCol="0">
            <a:spAutoFit/>
          </a:bodyPr>
          <a:lstStyle/>
          <a:p>
            <a:r>
              <a:rPr lang="zh-CN" altLang="en-US" sz="2100">
                <a:sym typeface="+mn-ea"/>
              </a:rPr>
              <a:t>简要来说，EM算法使用两个步骤交替计算:第一步是期望(E)步，利用当前估计的参数值来计算对数似然的期望值;第二步是最大化(M)步,寻找能使E步产生的似然期望最大化的参数值.然后，新得到的参数值重新被用于E步，...直至收敛到局部最优解.</a:t>
            </a:r>
            <a:endParaRPr lang="zh-CN" altLang="en-US"/>
          </a:p>
          <a:p>
            <a:endParaRPr lang="zh-CN" altLang="en-US"/>
          </a:p>
          <a:p>
            <a:r>
              <a:rPr lang="zh-CN" altLang="en-US">
                <a:sym typeface="+mn-ea"/>
              </a:rPr>
              <a:t>      </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5DBCA8F-272F-4060-9465-DFDE7B52B5EC}" type="slidenum">
              <a:rPr lang="zh-CN" altLang="en-US" smtClean="0"/>
              <a:pPr/>
              <a:t>32</a:t>
            </a:fld>
            <a:endParaRPr lang="zh-CN" altLang="en-US"/>
          </a:p>
        </p:txBody>
      </p:sp>
      <p:sp>
        <p:nvSpPr>
          <p:cNvPr id="6" name="圆角矩形 5"/>
          <p:cNvSpPr/>
          <p:nvPr/>
        </p:nvSpPr>
        <p:spPr>
          <a:xfrm>
            <a:off x="217672" y="205252"/>
            <a:ext cx="8712968" cy="6464108"/>
          </a:xfrm>
          <a:custGeom>
            <a:avLst/>
            <a:gdLst/>
            <a:ahLst/>
            <a:cxnLst/>
            <a:rect l="l" t="t" r="r" b="b"/>
            <a:pathLst>
              <a:path w="8712968" h="6464108">
                <a:moveTo>
                  <a:pt x="201740" y="0"/>
                </a:moveTo>
                <a:lnTo>
                  <a:pt x="2352388" y="0"/>
                </a:lnTo>
                <a:cubicBezTo>
                  <a:pt x="2463806" y="0"/>
                  <a:pt x="2554128" y="90322"/>
                  <a:pt x="2554128" y="201740"/>
                </a:cubicBezTo>
                <a:lnTo>
                  <a:pt x="2554128" y="631460"/>
                </a:lnTo>
                <a:lnTo>
                  <a:pt x="8579050" y="631460"/>
                </a:lnTo>
                <a:cubicBezTo>
                  <a:pt x="8653011" y="631460"/>
                  <a:pt x="8712968" y="691417"/>
                  <a:pt x="8712968" y="765378"/>
                </a:cubicBezTo>
                <a:lnTo>
                  <a:pt x="8712968" y="6330190"/>
                </a:lnTo>
                <a:cubicBezTo>
                  <a:pt x="8712968" y="6404151"/>
                  <a:pt x="8653011" y="6464108"/>
                  <a:pt x="8579050" y="6464108"/>
                </a:cubicBezTo>
                <a:lnTo>
                  <a:pt x="133918" y="6464108"/>
                </a:lnTo>
                <a:cubicBezTo>
                  <a:pt x="59957" y="6464108"/>
                  <a:pt x="0" y="6404151"/>
                  <a:pt x="0" y="6330190"/>
                </a:cubicBezTo>
                <a:lnTo>
                  <a:pt x="0" y="936104"/>
                </a:lnTo>
                <a:lnTo>
                  <a:pt x="0" y="765378"/>
                </a:lnTo>
                <a:lnTo>
                  <a:pt x="0" y="201740"/>
                </a:lnTo>
                <a:cubicBezTo>
                  <a:pt x="0" y="90322"/>
                  <a:pt x="90322" y="0"/>
                  <a:pt x="201740" y="0"/>
                </a:cubicBezTo>
                <a:close/>
              </a:path>
            </a:pathLst>
          </a:custGeom>
          <a:solidFill>
            <a:schemeClr val="bg1"/>
          </a:solidFill>
          <a:ln w="19050">
            <a:solidFill>
              <a:schemeClr val="bg1">
                <a:lumMod val="75000"/>
              </a:schemeClr>
            </a:solidFill>
          </a:ln>
          <a:effectLst>
            <a:outerShdw blurRad="292100" dist="38100" dir="18900000" algn="b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同侧圆角矩形 9"/>
          <p:cNvSpPr/>
          <p:nvPr/>
        </p:nvSpPr>
        <p:spPr>
          <a:xfrm>
            <a:off x="467544" y="1124744"/>
            <a:ext cx="1656184" cy="576064"/>
          </a:xfrm>
          <a:prstGeom prst="round2SameRect">
            <a:avLst/>
          </a:prstGeom>
          <a:solidFill>
            <a:srgbClr val="5F7E54"/>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同侧圆角矩形 10"/>
          <p:cNvSpPr/>
          <p:nvPr/>
        </p:nvSpPr>
        <p:spPr>
          <a:xfrm>
            <a:off x="1056717" y="1124744"/>
            <a:ext cx="1656184" cy="576064"/>
          </a:xfrm>
          <a:prstGeom prst="round2SameRect">
            <a:avLst/>
          </a:prstGeom>
          <a:solidFill>
            <a:srgbClr val="82B6B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同侧圆角矩形 11"/>
          <p:cNvSpPr/>
          <p:nvPr/>
        </p:nvSpPr>
        <p:spPr>
          <a:xfrm>
            <a:off x="1645890" y="1124744"/>
            <a:ext cx="1656184" cy="576064"/>
          </a:xfrm>
          <a:prstGeom prst="round2SameRect">
            <a:avLst/>
          </a:prstGeom>
          <a:solidFill>
            <a:srgbClr val="EAA32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侧圆角矩形 12"/>
          <p:cNvSpPr/>
          <p:nvPr/>
        </p:nvSpPr>
        <p:spPr>
          <a:xfrm>
            <a:off x="2235063" y="1124744"/>
            <a:ext cx="1656184" cy="576064"/>
          </a:xfrm>
          <a:prstGeom prst="round2SameRect">
            <a:avLst/>
          </a:prstGeom>
          <a:solidFill>
            <a:srgbClr val="E34E2E"/>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同侧圆角矩形 13"/>
          <p:cNvSpPr/>
          <p:nvPr/>
        </p:nvSpPr>
        <p:spPr>
          <a:xfrm>
            <a:off x="2824236" y="1124744"/>
            <a:ext cx="1656184" cy="576064"/>
          </a:xfrm>
          <a:prstGeom prst="round2SameRect">
            <a:avLst/>
          </a:prstGeom>
          <a:solidFill>
            <a:srgbClr val="A5986C"/>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侧圆角矩形 14"/>
          <p:cNvSpPr/>
          <p:nvPr/>
        </p:nvSpPr>
        <p:spPr>
          <a:xfrm>
            <a:off x="3413408" y="1124744"/>
            <a:ext cx="1656184" cy="576064"/>
          </a:xfrm>
          <a:prstGeom prst="round2SameRect">
            <a:avLst/>
          </a:prstGeom>
          <a:solidFill>
            <a:schemeClr val="bg1">
              <a:lumMod val="50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17672" y="1124744"/>
            <a:ext cx="8712968" cy="5544616"/>
          </a:xfrm>
          <a:custGeom>
            <a:avLst/>
            <a:gdLst/>
            <a:ahLst/>
            <a:cxnLst/>
            <a:rect l="l" t="t" r="r" b="b"/>
            <a:pathLst>
              <a:path w="8712968" h="5544616">
                <a:moveTo>
                  <a:pt x="4571177" y="0"/>
                </a:moveTo>
                <a:lnTo>
                  <a:pt x="8498275" y="0"/>
                </a:lnTo>
                <a:cubicBezTo>
                  <a:pt x="8616847" y="0"/>
                  <a:pt x="8712968" y="96121"/>
                  <a:pt x="8712968" y="214693"/>
                </a:cubicBezTo>
                <a:lnTo>
                  <a:pt x="8712968" y="642319"/>
                </a:lnTo>
                <a:lnTo>
                  <a:pt x="8712968" y="648072"/>
                </a:lnTo>
                <a:lnTo>
                  <a:pt x="8712968" y="5406353"/>
                </a:lnTo>
                <a:cubicBezTo>
                  <a:pt x="8712968" y="5482714"/>
                  <a:pt x="8651066" y="5544616"/>
                  <a:pt x="8574705" y="5544616"/>
                </a:cubicBezTo>
                <a:lnTo>
                  <a:pt x="138263" y="5544616"/>
                </a:lnTo>
                <a:cubicBezTo>
                  <a:pt x="61902" y="5544616"/>
                  <a:pt x="0" y="5482714"/>
                  <a:pt x="0" y="5406353"/>
                </a:cubicBezTo>
                <a:lnTo>
                  <a:pt x="0" y="642319"/>
                </a:lnTo>
                <a:cubicBezTo>
                  <a:pt x="0" y="565958"/>
                  <a:pt x="61902" y="504056"/>
                  <a:pt x="138263" y="504056"/>
                </a:cubicBezTo>
                <a:lnTo>
                  <a:pt x="4356484" y="504056"/>
                </a:lnTo>
                <a:lnTo>
                  <a:pt x="4356484" y="214693"/>
                </a:lnTo>
                <a:cubicBezTo>
                  <a:pt x="4356484" y="96121"/>
                  <a:pt x="4452605" y="0"/>
                  <a:pt x="4571177" y="0"/>
                </a:cubicBezTo>
                <a:close/>
              </a:path>
            </a:pathLst>
          </a:custGeom>
          <a:blipFill dpi="0" rotWithShape="1">
            <a:blip r:embed="rId2">
              <a:extLst>
                <a:ext uri="{28A0092B-C50C-407E-A947-70E740481C1C}">
                  <a14:useLocalDpi xmlns:a14="http://schemas.microsoft.com/office/drawing/2010/main" xmlns="" val="0"/>
                </a:ext>
              </a:extLst>
            </a:blip>
            <a:srcRect/>
            <a:stretch>
              <a:fillRect/>
            </a:stretch>
          </a:blipFill>
          <a:ln w="19050">
            <a:solidFill>
              <a:schemeClr val="bg1">
                <a:lumMod val="75000"/>
              </a:schemeClr>
            </a:solidFill>
          </a:ln>
          <a:effectLst>
            <a:outerShdw blurRad="292100" dist="38100" dir="18900000" algn="b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7" descr="C:\Users\Administrator\Desktop\31530[1]\图像\image96.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50000" b="8525"/>
          <a:stretch>
            <a:fillRect/>
          </a:stretch>
        </p:blipFill>
        <p:spPr bwMode="auto">
          <a:xfrm>
            <a:off x="1910675" y="3763076"/>
            <a:ext cx="5326961" cy="63550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标题 3"/>
          <p:cNvSpPr>
            <a:spLocks noGrp="1"/>
          </p:cNvSpPr>
          <p:nvPr>
            <p:ph type="ctrTitle"/>
          </p:nvPr>
        </p:nvSpPr>
        <p:spPr>
          <a:xfrm>
            <a:off x="685800" y="2492896"/>
            <a:ext cx="7772400" cy="1470025"/>
          </a:xfrm>
        </p:spPr>
        <p:txBody>
          <a:bodyPr>
            <a:normAutofit/>
          </a:bodyPr>
          <a:lstStyle/>
          <a:p>
            <a:r>
              <a:rPr lang="en-US" altLang="zh-CN" sz="5400" b="1" dirty="0" smtClean="0">
                <a:solidFill>
                  <a:srgbClr val="FF6600"/>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THANK YOU</a:t>
            </a:r>
            <a:endParaRPr lang="zh-CN" altLang="en-US" sz="5400" b="1" dirty="0">
              <a:solidFill>
                <a:srgbClr val="FF6600"/>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sp>
        <p:nvSpPr>
          <p:cNvPr id="5" name="副标题 4"/>
          <p:cNvSpPr>
            <a:spLocks noGrp="1"/>
          </p:cNvSpPr>
          <p:nvPr>
            <p:ph type="subTitle" idx="1"/>
          </p:nvPr>
        </p:nvSpPr>
        <p:spPr>
          <a:xfrm>
            <a:off x="1371600" y="3789040"/>
            <a:ext cx="6400800" cy="1752600"/>
          </a:xfrm>
        </p:spPr>
        <p:txBody>
          <a:bodyPr/>
          <a:lstStyle/>
          <a:p>
            <a:r>
              <a:rPr lang="en-US" altLang="zh-CN" dirty="0" smtClean="0">
                <a:solidFill>
                  <a:schemeClr val="bg1"/>
                </a:solidFill>
              </a:rPr>
              <a:t>POWERPOINTEMPLATE</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9"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2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par>
                                <p:cTn id="28" presetID="2" presetClass="entr" presetSubtype="9" fill="hold" grpId="0" nodeType="withEffect">
                                  <p:stCondLst>
                                    <p:cond delay="3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4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0-#ppt_h/2"/>
                                          </p:val>
                                        </p:tav>
                                        <p:tav tm="100000">
                                          <p:val>
                                            <p:strVal val="#ppt_y"/>
                                          </p:val>
                                        </p:tav>
                                      </p:tavLst>
                                    </p:anim>
                                  </p:childTnLst>
                                </p:cTn>
                              </p:par>
                              <p:par>
                                <p:cTn id="36" presetID="2" presetClass="entr" presetSubtype="9" fill="hold" grpId="0" nodeType="withEffect">
                                  <p:stCondLst>
                                    <p:cond delay="5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0-#ppt_h/2"/>
                                          </p:val>
                                        </p:tav>
                                        <p:tav tm="100000">
                                          <p:val>
                                            <p:strVal val="#ppt_y"/>
                                          </p:val>
                                        </p:tav>
                                      </p:tavLst>
                                    </p:anim>
                                  </p:childTnLst>
                                </p:cTn>
                              </p:par>
                            </p:childTnLst>
                          </p:cTn>
                        </p:par>
                        <p:par>
                          <p:cTn id="40" fill="hold">
                            <p:stCondLst>
                              <p:cond delay="1500"/>
                            </p:stCondLst>
                            <p:childTnLst>
                              <p:par>
                                <p:cTn id="41" presetID="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8" grpId="0" animBg="1"/>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sym typeface="+mn-ea"/>
              </a:rPr>
              <a:t>贝叶斯决策论</a:t>
            </a: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4</a:t>
            </a:fld>
            <a:endParaRPr lang="zh-CN" altLang="en-US"/>
          </a:p>
        </p:txBody>
      </p:sp>
      <p:sp>
        <p:nvSpPr>
          <p:cNvPr id="4" name="文本框 3"/>
          <p:cNvSpPr txBox="1"/>
          <p:nvPr/>
        </p:nvSpPr>
        <p:spPr>
          <a:xfrm>
            <a:off x="384810" y="1417955"/>
            <a:ext cx="8301990" cy="2276475"/>
          </a:xfrm>
          <a:prstGeom prst="rect">
            <a:avLst/>
          </a:prstGeom>
          <a:noFill/>
        </p:spPr>
        <p:txBody>
          <a:bodyPr wrap="square" rtlCol="0">
            <a:spAutoFit/>
          </a:bodyPr>
          <a:lstStyle/>
          <a:p>
            <a:r>
              <a:rPr lang="zh-CN" altLang="en-US" sz="2800" dirty="0">
                <a:solidFill>
                  <a:srgbClr val="FF0000"/>
                </a:solidFill>
              </a:rPr>
              <a:t>最小风险贝叶斯决策</a:t>
            </a:r>
            <a:r>
              <a:rPr lang="zh-CN" altLang="en-US" sz="2800" dirty="0"/>
              <a:t>：</a:t>
            </a:r>
          </a:p>
          <a:p>
            <a:endParaRPr lang="zh-CN" altLang="en-US" dirty="0"/>
          </a:p>
          <a:p>
            <a:r>
              <a:rPr lang="zh-CN" altLang="en-US" sz="2400" dirty="0"/>
              <a:t>假设有</a:t>
            </a:r>
            <a:r>
              <a:rPr lang="en-US" altLang="zh-CN" sz="2400" dirty="0"/>
              <a:t>n</a:t>
            </a:r>
            <a:r>
              <a:rPr lang="zh-CN" altLang="en-US" sz="2400" dirty="0"/>
              <a:t>种可能的</a:t>
            </a:r>
            <a:r>
              <a:rPr lang="zh-CN" altLang="en-US" sz="2400" dirty="0" smtClean="0"/>
              <a:t>类别，</a:t>
            </a:r>
            <a:r>
              <a:rPr lang="zh-CN" altLang="en-US" sz="2400" dirty="0"/>
              <a:t>即λ ={c1,</a:t>
            </a:r>
            <a:r>
              <a:rPr lang="en-US" altLang="zh-CN" sz="2400" dirty="0"/>
              <a:t>c</a:t>
            </a:r>
            <a:r>
              <a:rPr lang="zh-CN" altLang="en-US" sz="2400" dirty="0"/>
              <a:t>2,..,c</a:t>
            </a:r>
            <a:r>
              <a:rPr lang="en-US" altLang="zh-CN" sz="2400" dirty="0"/>
              <a:t>n</a:t>
            </a:r>
            <a:r>
              <a:rPr lang="zh-CN" altLang="en-US" sz="2400" dirty="0"/>
              <a:t>}, </a:t>
            </a:r>
            <a:r>
              <a:rPr lang="zh-CN" altLang="en-US" sz="2400" dirty="0">
                <a:solidFill>
                  <a:srgbClr val="FF0000"/>
                </a:solidFill>
              </a:rPr>
              <a:t>λ</a:t>
            </a:r>
            <a:r>
              <a:rPr lang="en-US" altLang="zh-CN" sz="2400" dirty="0" err="1">
                <a:solidFill>
                  <a:srgbClr val="FF0000"/>
                </a:solidFill>
              </a:rPr>
              <a:t>i</a:t>
            </a:r>
            <a:r>
              <a:rPr lang="zh-CN" altLang="en-US" sz="2400" dirty="0">
                <a:solidFill>
                  <a:srgbClr val="FF0000"/>
                </a:solidFill>
              </a:rPr>
              <a:t>j是</a:t>
            </a:r>
            <a:r>
              <a:rPr lang="zh-CN" altLang="en-US" sz="2400" dirty="0"/>
              <a:t>将一个真实标记为cj的样本</a:t>
            </a:r>
            <a:r>
              <a:rPr lang="zh-CN" altLang="en-US" sz="2400" dirty="0">
                <a:solidFill>
                  <a:srgbClr val="FF0000"/>
                </a:solidFill>
              </a:rPr>
              <a:t>误分类</a:t>
            </a:r>
            <a:r>
              <a:rPr lang="zh-CN" altLang="en-US" sz="2400" dirty="0"/>
              <a:t>为</a:t>
            </a:r>
            <a:r>
              <a:rPr lang="en-US" altLang="zh-CN" sz="2400" dirty="0"/>
              <a:t>ci</a:t>
            </a:r>
            <a:r>
              <a:rPr lang="zh-CN" altLang="en-US" sz="2400" dirty="0">
                <a:solidFill>
                  <a:srgbClr val="FF0000"/>
                </a:solidFill>
              </a:rPr>
              <a:t>所产生的损失</a:t>
            </a:r>
            <a:r>
              <a:rPr lang="zh-CN" altLang="en-US" sz="2400" dirty="0"/>
              <a:t>.基于后验概率P(c I x)可获得将样本x分类为</a:t>
            </a:r>
            <a:r>
              <a:rPr lang="en-US" altLang="zh-CN" sz="2400" dirty="0"/>
              <a:t>ci</a:t>
            </a:r>
            <a:r>
              <a:rPr lang="zh-CN" altLang="en-US" sz="2400" dirty="0"/>
              <a:t>所产生的期望</a:t>
            </a:r>
            <a:r>
              <a:rPr lang="zh-CN" altLang="en-US" sz="2400" dirty="0" smtClean="0"/>
              <a:t>损失</a:t>
            </a:r>
            <a:r>
              <a:rPr lang="en-US" altLang="zh-CN" sz="2400" dirty="0" smtClean="0"/>
              <a:t>,</a:t>
            </a:r>
            <a:r>
              <a:rPr lang="zh-CN" altLang="en-US" sz="2400" dirty="0" smtClean="0"/>
              <a:t>即</a:t>
            </a:r>
            <a:r>
              <a:rPr lang="zh-CN" altLang="en-US" sz="2400" dirty="0"/>
              <a:t>在样本</a:t>
            </a:r>
            <a:r>
              <a:rPr lang="en-US" altLang="zh-CN" sz="2400" dirty="0"/>
              <a:t>x</a:t>
            </a:r>
            <a:r>
              <a:rPr lang="zh-CN" altLang="en-US" sz="2400" dirty="0"/>
              <a:t>上的</a:t>
            </a:r>
            <a:r>
              <a:rPr lang="zh-CN" altLang="en-US" sz="2400" dirty="0" smtClean="0"/>
              <a:t>“条件风险”</a:t>
            </a:r>
            <a:endParaRPr lang="zh-CN" altLang="en-US" sz="2400" dirty="0"/>
          </a:p>
        </p:txBody>
      </p:sp>
      <p:pic>
        <p:nvPicPr>
          <p:cNvPr id="5" name="图片 4" descr="5~0SZORADBZJ70Z_VE~DSQ3"/>
          <p:cNvPicPr>
            <a:picLocks noChangeAspect="1"/>
          </p:cNvPicPr>
          <p:nvPr/>
        </p:nvPicPr>
        <p:blipFill>
          <a:blip r:embed="rId2"/>
          <a:stretch>
            <a:fillRect/>
          </a:stretch>
        </p:blipFill>
        <p:spPr>
          <a:xfrm>
            <a:off x="1988820" y="3813810"/>
            <a:ext cx="4565015" cy="869950"/>
          </a:xfrm>
          <a:prstGeom prst="rect">
            <a:avLst/>
          </a:prstGeom>
        </p:spPr>
      </p:pic>
      <p:sp>
        <p:nvSpPr>
          <p:cNvPr id="7" name="文本框 6"/>
          <p:cNvSpPr txBox="1"/>
          <p:nvPr/>
        </p:nvSpPr>
        <p:spPr>
          <a:xfrm>
            <a:off x="500035" y="4683760"/>
            <a:ext cx="8186766" cy="1200329"/>
          </a:xfrm>
          <a:prstGeom prst="rect">
            <a:avLst/>
          </a:prstGeom>
          <a:noFill/>
        </p:spPr>
        <p:txBody>
          <a:bodyPr wrap="square" rtlCol="0">
            <a:spAutoFit/>
          </a:bodyPr>
          <a:lstStyle/>
          <a:p>
            <a:r>
              <a:rPr lang="zh-CN" altLang="en-US" sz="2400" dirty="0"/>
              <a:t>我们的任务是寻找一个判定准则以最小化总体风险</a:t>
            </a:r>
            <a:r>
              <a:rPr lang="en-US" altLang="zh-CN" sz="2400" dirty="0"/>
              <a:t>,</a:t>
            </a:r>
            <a:r>
              <a:rPr lang="en-US" altLang="zh-CN" sz="2400" dirty="0" err="1"/>
              <a:t>这就产生了贝叶斯判定准则:为最小化总体风险,只需在每个样本上选择那个能使</a:t>
            </a:r>
            <a:r>
              <a:rPr lang="en-US" altLang="zh-CN" sz="2400" dirty="0" err="1">
                <a:solidFill>
                  <a:srgbClr val="FF0000"/>
                </a:solidFill>
              </a:rPr>
              <a:t>条件风险R</a:t>
            </a:r>
            <a:r>
              <a:rPr lang="en-US" altLang="zh-CN" sz="2400" dirty="0">
                <a:solidFill>
                  <a:srgbClr val="FF0000"/>
                </a:solidFill>
              </a:rPr>
              <a:t>(c | x) </a:t>
            </a:r>
            <a:r>
              <a:rPr lang="en-US" altLang="zh-CN" sz="2400" dirty="0" err="1">
                <a:solidFill>
                  <a:srgbClr val="FF0000"/>
                </a:solidFill>
              </a:rPr>
              <a:t>最小</a:t>
            </a:r>
            <a:r>
              <a:rPr lang="en-US" altLang="zh-CN" sz="2400" dirty="0" err="1"/>
              <a:t>的类别标记，即</a:t>
            </a:r>
            <a:endParaRPr lang="en-US" altLang="zh-CN" sz="2400" dirty="0"/>
          </a:p>
        </p:txBody>
      </p:sp>
      <p:pic>
        <p:nvPicPr>
          <p:cNvPr id="8" name="图片 7" descr="4OY[${~}NG)U@QN~N2F`%F7"/>
          <p:cNvPicPr>
            <a:picLocks noChangeAspect="1"/>
          </p:cNvPicPr>
          <p:nvPr/>
        </p:nvPicPr>
        <p:blipFill>
          <a:blip r:embed="rId3"/>
          <a:stretch>
            <a:fillRect/>
          </a:stretch>
        </p:blipFill>
        <p:spPr>
          <a:xfrm>
            <a:off x="2779395" y="5838190"/>
            <a:ext cx="3541395" cy="10033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latin typeface="微软雅黑" panose="020B0503020204020204" pitchFamily="34" charset="-122"/>
                <a:ea typeface="微软雅黑" panose="020B0503020204020204" pitchFamily="34" charset="-122"/>
                <a:sym typeface="+mn-ea"/>
              </a:rPr>
              <a:t>贝叶斯决策论</a:t>
            </a:r>
            <a:r>
              <a:rPr lang="zh-CN" altLang="en-US"/>
              <a:t/>
            </a:r>
            <a:br>
              <a:rPr lang="zh-CN" altLang="en-US"/>
            </a:b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5</a:t>
            </a:fld>
            <a:endParaRPr lang="zh-CN" altLang="en-US"/>
          </a:p>
        </p:txBody>
      </p:sp>
      <p:sp>
        <p:nvSpPr>
          <p:cNvPr id="4" name="文本框 3"/>
          <p:cNvSpPr txBox="1"/>
          <p:nvPr/>
        </p:nvSpPr>
        <p:spPr>
          <a:xfrm>
            <a:off x="306705" y="1227455"/>
            <a:ext cx="8530590" cy="1877437"/>
          </a:xfrm>
          <a:prstGeom prst="rect">
            <a:avLst/>
          </a:prstGeom>
          <a:noFill/>
        </p:spPr>
        <p:txBody>
          <a:bodyPr wrap="square" rtlCol="0">
            <a:spAutoFit/>
          </a:bodyPr>
          <a:lstStyle/>
          <a:p>
            <a:r>
              <a:rPr lang="zh-CN" altLang="en-US" sz="2000" dirty="0"/>
              <a:t>已知某个局部组织中有异常细胞，且正常细胞</a:t>
            </a:r>
            <a:r>
              <a:rPr lang="en-US" altLang="zh-CN" sz="2000" dirty="0"/>
              <a:t>w1</a:t>
            </a:r>
            <a:r>
              <a:rPr lang="zh-CN" altLang="en-US" sz="2000" dirty="0"/>
              <a:t>和异常细胞</a:t>
            </a:r>
            <a:r>
              <a:rPr lang="en-US" altLang="zh-CN" sz="2000" dirty="0"/>
              <a:t>w2</a:t>
            </a:r>
            <a:r>
              <a:rPr lang="zh-CN" altLang="en-US" sz="2000" dirty="0"/>
              <a:t>的先验概率为</a:t>
            </a:r>
            <a:r>
              <a:rPr lang="en-US" altLang="zh-CN" sz="2000" dirty="0"/>
              <a:t>p(w1)=0.9</a:t>
            </a:r>
            <a:r>
              <a:rPr lang="zh-CN" altLang="en-US" sz="2000" dirty="0"/>
              <a:t>和</a:t>
            </a:r>
            <a:r>
              <a:rPr lang="en-US" altLang="zh-CN" sz="2000" dirty="0"/>
              <a:t>p(w2)=0.1</a:t>
            </a:r>
            <a:r>
              <a:rPr lang="zh-CN" altLang="en-US" sz="2000" dirty="0"/>
              <a:t> 。给一个待识别的细胞，其观测值为x, 从类条件概率密度函数中可查得： </a:t>
            </a:r>
            <a:r>
              <a:rPr lang="en-US" altLang="zh-CN" sz="2000" dirty="0"/>
              <a:t>p(x|w1)=0.2</a:t>
            </a:r>
            <a:r>
              <a:rPr lang="zh-CN" altLang="en-US" sz="2000" dirty="0"/>
              <a:t>，</a:t>
            </a:r>
            <a:r>
              <a:rPr lang="en-US" altLang="zh-CN" sz="2000" dirty="0"/>
              <a:t>p(x|w2)=0.4</a:t>
            </a:r>
            <a:r>
              <a:rPr lang="zh-CN" altLang="en-US" sz="2000" dirty="0"/>
              <a:t>。我们的风险如下表：其中</a:t>
            </a:r>
            <a:r>
              <a:rPr lang="zh-CN" altLang="en-US" sz="2000" dirty="0">
                <a:sym typeface="+mn-ea"/>
              </a:rPr>
              <a:t>λ</a:t>
            </a:r>
            <a:r>
              <a:rPr lang="en-US" altLang="zh-CN" sz="2000" dirty="0">
                <a:sym typeface="+mn-ea"/>
              </a:rPr>
              <a:t>11  12  21  22=</a:t>
            </a:r>
            <a:r>
              <a:rPr lang="zh-CN" altLang="en-US" sz="2000" dirty="0">
                <a:sym typeface="+mn-ea"/>
              </a:rPr>
              <a:t>（</a:t>
            </a:r>
            <a:r>
              <a:rPr lang="en-US" altLang="zh-CN" sz="2000" dirty="0">
                <a:sym typeface="+mn-ea"/>
              </a:rPr>
              <a:t>0,6,1,0</a:t>
            </a:r>
            <a:r>
              <a:rPr lang="zh-CN" altLang="en-US" sz="2000" dirty="0">
                <a:sym typeface="+mn-ea"/>
              </a:rPr>
              <a:t>）</a:t>
            </a:r>
            <a:endParaRPr lang="zh-CN" altLang="en-US" sz="2000" dirty="0"/>
          </a:p>
          <a:p>
            <a:endParaRPr lang="zh-CN" altLang="en-US" dirty="0"/>
          </a:p>
          <a:p>
            <a:endParaRPr lang="zh-CN" altLang="en-US" dirty="0"/>
          </a:p>
        </p:txBody>
      </p:sp>
      <p:pic>
        <p:nvPicPr>
          <p:cNvPr id="5" name="图片 4" descr="%{84648{WAOBPRIS{~L444W"/>
          <p:cNvPicPr>
            <a:picLocks noChangeAspect="1"/>
          </p:cNvPicPr>
          <p:nvPr/>
        </p:nvPicPr>
        <p:blipFill>
          <a:blip r:embed="rId2"/>
          <a:stretch>
            <a:fillRect/>
          </a:stretch>
        </p:blipFill>
        <p:spPr>
          <a:xfrm>
            <a:off x="103504" y="2578100"/>
            <a:ext cx="3254049" cy="2065346"/>
          </a:xfrm>
          <a:prstGeom prst="rect">
            <a:avLst/>
          </a:prstGeom>
        </p:spPr>
      </p:pic>
      <p:pic>
        <p:nvPicPr>
          <p:cNvPr id="7" name="图片 6" descr="TZG0T0I1RQY~DYN[[GS[XPE"/>
          <p:cNvPicPr>
            <a:picLocks noChangeAspect="1"/>
          </p:cNvPicPr>
          <p:nvPr/>
        </p:nvPicPr>
        <p:blipFill>
          <a:blip r:embed="rId3"/>
          <a:stretch>
            <a:fillRect/>
          </a:stretch>
        </p:blipFill>
        <p:spPr>
          <a:xfrm>
            <a:off x="3528695" y="2265680"/>
            <a:ext cx="5157470" cy="41719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sym typeface="+mn-ea"/>
              </a:rPr>
              <a:t>贝叶斯决策论</a:t>
            </a: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6</a:t>
            </a:fld>
            <a:endParaRPr lang="zh-CN" altLang="en-US"/>
          </a:p>
        </p:txBody>
      </p:sp>
      <p:sp>
        <p:nvSpPr>
          <p:cNvPr id="100" name="文本框 99"/>
          <p:cNvSpPr txBox="1"/>
          <p:nvPr/>
        </p:nvSpPr>
        <p:spPr>
          <a:xfrm>
            <a:off x="546735" y="1210945"/>
            <a:ext cx="7953375" cy="2553335"/>
          </a:xfrm>
          <a:prstGeom prst="rect">
            <a:avLst/>
          </a:prstGeom>
          <a:noFill/>
          <a:ln w="9525">
            <a:noFill/>
          </a:ln>
        </p:spPr>
        <p:txBody>
          <a:bodyPr wrap="square">
            <a:spAutoFit/>
          </a:bodyPr>
          <a:lstStyle/>
          <a:p>
            <a:pPr indent="0"/>
            <a:r>
              <a:rPr lang="zh-CN" sz="2400" b="0" dirty="0">
                <a:latin typeface="Calibri" panose="020F0502020204030204" charset="0"/>
                <a:ea typeface="宋体" panose="02010600030101010101" pitchFamily="2" charset="-122"/>
              </a:rPr>
              <a:t>此时，</a:t>
            </a:r>
            <a:r>
              <a:rPr lang="en-US" sz="2400" b="0" dirty="0">
                <a:latin typeface="Calibri" panose="020F0502020204030204" charset="0"/>
                <a:ea typeface="宋体" panose="02010600030101010101" pitchFamily="2" charset="-122"/>
                <a:cs typeface="Times New Roman" panose="02020603050405020304" pitchFamily="18" charset="0"/>
              </a:rPr>
              <a:t>h*</a:t>
            </a:r>
            <a:r>
              <a:rPr lang="zh-CN" sz="2400" b="0" dirty="0">
                <a:latin typeface="Calibri" panose="020F0502020204030204" charset="0"/>
                <a:ea typeface="宋体" panose="02010600030101010101" pitchFamily="2" charset="-122"/>
              </a:rPr>
              <a:t>称为贝叶斯最优分类器</a:t>
            </a:r>
            <a:r>
              <a:rPr lang="en-US" sz="2400" b="0" dirty="0">
                <a:latin typeface="Calibri" panose="020F0502020204030204" charset="0"/>
                <a:ea typeface="宋体" panose="02010600030101010101" pitchFamily="2" charset="-122"/>
              </a:rPr>
              <a:t>,</a:t>
            </a:r>
            <a:r>
              <a:rPr lang="zh-CN" sz="2400" b="0" dirty="0">
                <a:latin typeface="Calibri" panose="020F0502020204030204" charset="0"/>
                <a:ea typeface="宋体" panose="02010600030101010101" pitchFamily="2" charset="-122"/>
              </a:rPr>
              <a:t>与之对应的总体风险</a:t>
            </a:r>
            <a:r>
              <a:rPr lang="en-US" sz="2400" b="0" dirty="0">
                <a:latin typeface="Calibri" panose="020F0502020204030204" charset="0"/>
                <a:ea typeface="宋体" panose="02010600030101010101" pitchFamily="2" charset="-122"/>
              </a:rPr>
              <a:t>R(h*)</a:t>
            </a:r>
            <a:r>
              <a:rPr lang="zh-CN" sz="2400" b="0" dirty="0">
                <a:latin typeface="Calibri" panose="020F0502020204030204" charset="0"/>
                <a:ea typeface="宋体" panose="02010600030101010101" pitchFamily="2" charset="-122"/>
              </a:rPr>
              <a:t>称为贝叶斯风险</a:t>
            </a:r>
            <a:r>
              <a:rPr lang="en-US" sz="2400" b="0" dirty="0">
                <a:latin typeface="Calibri" panose="020F0502020204030204" charset="0"/>
                <a:ea typeface="宋体" panose="02010600030101010101" pitchFamily="2" charset="-122"/>
              </a:rPr>
              <a:t>. 1 - R(h*) </a:t>
            </a:r>
            <a:r>
              <a:rPr lang="zh-CN" sz="2400" b="0" dirty="0">
                <a:latin typeface="Calibri" panose="020F0502020204030204" charset="0"/>
                <a:ea typeface="宋体" panose="02010600030101010101" pitchFamily="2" charset="-122"/>
              </a:rPr>
              <a:t>反映了分类器所能达到的最好性能</a:t>
            </a:r>
            <a:r>
              <a:rPr lang="en-US" sz="2400" b="0" dirty="0">
                <a:latin typeface="Calibri" panose="020F0502020204030204" charset="0"/>
                <a:ea typeface="宋体" panose="02010600030101010101" pitchFamily="2" charset="-122"/>
              </a:rPr>
              <a:t>.</a:t>
            </a:r>
          </a:p>
          <a:p>
            <a:pPr indent="0"/>
            <a:endParaRPr lang="en-US" sz="2400" b="0" dirty="0">
              <a:latin typeface="Calibri" panose="020F0502020204030204" charset="0"/>
              <a:ea typeface="宋体" panose="02010600030101010101" pitchFamily="2" charset="-122"/>
            </a:endParaRPr>
          </a:p>
          <a:p>
            <a:pPr indent="0"/>
            <a:r>
              <a:rPr lang="en-US" sz="2400" b="0" dirty="0" err="1">
                <a:latin typeface="Calibri" panose="020F0502020204030204" charset="0"/>
                <a:ea typeface="宋体" panose="02010600030101010101" pitchFamily="2" charset="-122"/>
              </a:rPr>
              <a:t>若目标是</a:t>
            </a:r>
            <a:r>
              <a:rPr lang="en-US" sz="2400" b="0" dirty="0" err="1">
                <a:solidFill>
                  <a:srgbClr val="FF0000"/>
                </a:solidFill>
                <a:latin typeface="Calibri" panose="020F0502020204030204" charset="0"/>
                <a:ea typeface="宋体" panose="02010600030101010101" pitchFamily="2" charset="-122"/>
              </a:rPr>
              <a:t>最小化分类错误</a:t>
            </a:r>
            <a:r>
              <a:rPr lang="en-US" sz="2400" dirty="0" err="1">
                <a:solidFill>
                  <a:srgbClr val="FF0000"/>
                </a:solidFill>
                <a:latin typeface="Calibri" panose="020F0502020204030204" charset="0"/>
                <a:ea typeface="宋体" panose="02010600030101010101" pitchFamily="2" charset="-122"/>
                <a:sym typeface="+mn-ea"/>
              </a:rPr>
              <a:t>率</a:t>
            </a:r>
            <a:endParaRPr lang="en-US" sz="2000" b="0" dirty="0">
              <a:latin typeface="Calibri" panose="020F0502020204030204" charset="0"/>
              <a:ea typeface="宋体" panose="02010600030101010101" pitchFamily="2" charset="-122"/>
            </a:endParaRPr>
          </a:p>
          <a:p>
            <a:pPr indent="0"/>
            <a:endParaRPr lang="en-US" altLang="en-US" sz="2000" b="0" dirty="0">
              <a:latin typeface="Calibri" panose="020F0502020204030204" charset="0"/>
              <a:ea typeface="宋体" panose="02010600030101010101" pitchFamily="2" charset="-122"/>
            </a:endParaRPr>
          </a:p>
          <a:p>
            <a:pPr indent="0"/>
            <a:endParaRPr lang="en-US" altLang="en-US" sz="2000" b="0" dirty="0">
              <a:latin typeface="Calibri" panose="020F0502020204030204" charset="0"/>
              <a:ea typeface="宋体" panose="02010600030101010101" pitchFamily="2" charset="-122"/>
            </a:endParaRPr>
          </a:p>
        </p:txBody>
      </p:sp>
      <p:pic>
        <p:nvPicPr>
          <p:cNvPr id="5" name="图片 4" descr="K84PS`(W1K}V}8TLXB(01XK"/>
          <p:cNvPicPr>
            <a:picLocks noChangeAspect="1"/>
          </p:cNvPicPr>
          <p:nvPr/>
        </p:nvPicPr>
        <p:blipFill rotWithShape="1">
          <a:blip r:embed="rId2"/>
          <a:srcRect t="39303"/>
          <a:stretch>
            <a:fillRect/>
          </a:stretch>
        </p:blipFill>
        <p:spPr>
          <a:xfrm>
            <a:off x="596582" y="3525785"/>
            <a:ext cx="7903845" cy="1007893"/>
          </a:xfrm>
          <a:prstGeom prst="rect">
            <a:avLst/>
          </a:prstGeom>
        </p:spPr>
      </p:pic>
      <p:sp>
        <p:nvSpPr>
          <p:cNvPr id="6" name="文本框 5"/>
          <p:cNvSpPr txBox="1"/>
          <p:nvPr/>
        </p:nvSpPr>
        <p:spPr>
          <a:xfrm>
            <a:off x="512899" y="5288388"/>
            <a:ext cx="8249631" cy="830997"/>
          </a:xfrm>
          <a:prstGeom prst="rect">
            <a:avLst/>
          </a:prstGeom>
          <a:noFill/>
        </p:spPr>
        <p:txBody>
          <a:bodyPr wrap="square" rtlCol="0">
            <a:spAutoFit/>
          </a:bodyPr>
          <a:lstStyle/>
          <a:p>
            <a:r>
              <a:rPr lang="zh-CN" altLang="en-US" sz="2400" dirty="0"/>
              <a:t>即对每个样本</a:t>
            </a:r>
            <a:r>
              <a:rPr lang="en-US" altLang="zh-CN" sz="2400" dirty="0"/>
              <a:t>x</a:t>
            </a:r>
            <a:r>
              <a:rPr lang="zh-CN" altLang="en-US" sz="2400" dirty="0"/>
              <a:t>,选择能使后验概率P(c | x)最大的</a:t>
            </a:r>
            <a:r>
              <a:rPr lang="en-US" altLang="zh-CN" sz="2400" dirty="0"/>
              <a:t>,</a:t>
            </a:r>
            <a:r>
              <a:rPr lang="zh-CN" altLang="en-US" sz="2400" dirty="0"/>
              <a:t>此时错误率最小.</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sym typeface="+mn-ea"/>
              </a:rPr>
              <a:t>贝叶斯决策论</a:t>
            </a:r>
            <a:endParaRPr lang="zh-CN" altLang="en-US"/>
          </a:p>
        </p:txBody>
      </p:sp>
      <p:sp>
        <p:nvSpPr>
          <p:cNvPr id="3" name="灯片编号占位符 2"/>
          <p:cNvSpPr>
            <a:spLocks noGrp="1"/>
          </p:cNvSpPr>
          <p:nvPr>
            <p:ph type="sldNum" sz="quarter" idx="12"/>
          </p:nvPr>
        </p:nvSpPr>
        <p:spPr/>
        <p:txBody>
          <a:bodyPr/>
          <a:lstStyle/>
          <a:p>
            <a:fld id="{95DBCA8F-272F-4060-9465-DFDE7B52B5EC}" type="slidenum">
              <a:rPr lang="zh-CN" altLang="en-US" smtClean="0"/>
              <a:pPr/>
              <a:t>7</a:t>
            </a:fld>
            <a:endParaRPr lang="zh-CN" altLang="en-US"/>
          </a:p>
        </p:txBody>
      </p:sp>
      <p:pic>
        <p:nvPicPr>
          <p:cNvPr id="4" name="图片 3" descr="NK}(GH9QL23901FA)TSV$}H"/>
          <p:cNvPicPr>
            <a:picLocks noChangeAspect="1"/>
          </p:cNvPicPr>
          <p:nvPr/>
        </p:nvPicPr>
        <p:blipFill>
          <a:blip r:embed="rId2"/>
          <a:stretch>
            <a:fillRect/>
          </a:stretch>
        </p:blipFill>
        <p:spPr>
          <a:xfrm>
            <a:off x="941387" y="3289519"/>
            <a:ext cx="7261225" cy="2909570"/>
          </a:xfrm>
          <a:prstGeom prst="rect">
            <a:avLst/>
          </a:prstGeom>
        </p:spPr>
      </p:pic>
      <p:sp>
        <p:nvSpPr>
          <p:cNvPr id="6" name="文本框 5"/>
          <p:cNvSpPr txBox="1"/>
          <p:nvPr/>
        </p:nvSpPr>
        <p:spPr>
          <a:xfrm>
            <a:off x="467360" y="1196340"/>
            <a:ext cx="8136890" cy="1815882"/>
          </a:xfrm>
          <a:prstGeom prst="rect">
            <a:avLst/>
          </a:prstGeom>
          <a:noFill/>
        </p:spPr>
        <p:txBody>
          <a:bodyPr wrap="square" rtlCol="0">
            <a:spAutoFit/>
          </a:bodyPr>
          <a:lstStyle/>
          <a:p>
            <a:r>
              <a:rPr lang="zh-CN" altLang="en-US" sz="2800" dirty="0">
                <a:sym typeface="+mn-ea"/>
              </a:rPr>
              <a:t>已知某个局部组织中有异常细胞，且正常细胞</a:t>
            </a:r>
            <a:r>
              <a:rPr lang="en-US" altLang="zh-CN" sz="2800" dirty="0">
                <a:sym typeface="+mn-ea"/>
              </a:rPr>
              <a:t>w1</a:t>
            </a:r>
            <a:r>
              <a:rPr lang="zh-CN" altLang="en-US" sz="2800" dirty="0">
                <a:sym typeface="+mn-ea"/>
              </a:rPr>
              <a:t>和异常细胞</a:t>
            </a:r>
            <a:r>
              <a:rPr lang="en-US" altLang="zh-CN" sz="2800" dirty="0">
                <a:sym typeface="+mn-ea"/>
              </a:rPr>
              <a:t>w2</a:t>
            </a:r>
            <a:r>
              <a:rPr lang="zh-CN" altLang="en-US" sz="2800" dirty="0">
                <a:sym typeface="+mn-ea"/>
              </a:rPr>
              <a:t>的先验概率为</a:t>
            </a:r>
            <a:r>
              <a:rPr lang="en-US" altLang="zh-CN" sz="2800" dirty="0">
                <a:sym typeface="+mn-ea"/>
              </a:rPr>
              <a:t>p(w1)=0.9</a:t>
            </a:r>
            <a:r>
              <a:rPr lang="zh-CN" altLang="en-US" sz="2800" dirty="0">
                <a:sym typeface="+mn-ea"/>
              </a:rPr>
              <a:t>和</a:t>
            </a:r>
            <a:r>
              <a:rPr lang="en-US" altLang="zh-CN" sz="2800" dirty="0">
                <a:sym typeface="+mn-ea"/>
              </a:rPr>
              <a:t>p(w2)=0.1</a:t>
            </a:r>
            <a:r>
              <a:rPr lang="zh-CN" altLang="en-US" sz="2800" dirty="0">
                <a:sym typeface="+mn-ea"/>
              </a:rPr>
              <a:t> 。给一个待识别的细胞，其观测值为x, 从类条件概率密度函数中可查得： </a:t>
            </a:r>
            <a:r>
              <a:rPr lang="en-US" altLang="zh-CN" sz="2800" dirty="0">
                <a:sym typeface="+mn-ea"/>
              </a:rPr>
              <a:t>p(x|w1)=0.2</a:t>
            </a:r>
            <a:r>
              <a:rPr lang="zh-CN" altLang="en-US" sz="2800" dirty="0">
                <a:sym typeface="+mn-ea"/>
              </a:rPr>
              <a:t>，</a:t>
            </a:r>
            <a:r>
              <a:rPr lang="en-US" altLang="zh-CN" sz="2800" dirty="0">
                <a:sym typeface="+mn-ea"/>
              </a:rPr>
              <a:t>p(x|w2)=0.4</a:t>
            </a:r>
            <a:r>
              <a:rPr lang="zh-CN" altLang="en-US" sz="2800" dirty="0">
                <a:sym typeface="+mn-ea"/>
              </a:rPr>
              <a:t>。</a:t>
            </a:r>
            <a:endParaRPr lang="zh-CN" alt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极大似然估计</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kumimoji="1" lang="zh-CN" altLang="en-US" dirty="0"/>
          </a:p>
        </p:txBody>
      </p:sp>
      <p:sp>
        <p:nvSpPr>
          <p:cNvPr id="3" name="文本框 2"/>
          <p:cNvSpPr txBox="1"/>
          <p:nvPr/>
        </p:nvSpPr>
        <p:spPr>
          <a:xfrm>
            <a:off x="173990" y="953770"/>
            <a:ext cx="8796020" cy="6924040"/>
          </a:xfrm>
          <a:prstGeom prst="rect">
            <a:avLst/>
          </a:prstGeom>
          <a:noFill/>
        </p:spPr>
        <p:txBody>
          <a:bodyPr wrap="square" rtlCol="0">
            <a:spAutoFit/>
          </a:bodyPr>
          <a:lstStyle/>
          <a:p>
            <a:r>
              <a:rPr lang="zh-CN" altLang="en-US" sz="2400" dirty="0" smtClean="0"/>
              <a:t>P(x|c)：假设样本的d个属性都是二值的，则样本空间将有2*d种可能的取值,在现实应用中，这个值往往远大于训练样本数，直接使用频率来估计P(x|c)显然不可行，因为“未被观测到”与“出现概率为零”通常是不同的</a:t>
            </a:r>
            <a:r>
              <a:rPr lang="en-US" altLang="zh-CN" sz="2400" dirty="0" smtClean="0"/>
              <a:t>,</a:t>
            </a:r>
            <a:r>
              <a:rPr lang="zh-CN" altLang="en-US" sz="2400" dirty="0" smtClean="0"/>
              <a:t>所以采用极大似然估计。</a:t>
            </a:r>
          </a:p>
          <a:p>
            <a:endParaRPr lang="zh-CN" altLang="en-US" sz="2400" dirty="0" smtClean="0"/>
          </a:p>
          <a:p>
            <a:r>
              <a:rPr lang="zh-CN" altLang="en-US" sz="2400" dirty="0" smtClean="0"/>
              <a:t>极</a:t>
            </a:r>
            <a:r>
              <a:rPr lang="zh-CN" altLang="en-US" sz="2400" dirty="0"/>
              <a:t>大似然估计</a:t>
            </a:r>
            <a:r>
              <a:rPr lang="en-US" altLang="zh-CN" sz="2400" dirty="0"/>
              <a:t>:</a:t>
            </a:r>
            <a:r>
              <a:rPr lang="zh-CN" altLang="en-US" sz="2400" dirty="0"/>
              <a:t>将</a:t>
            </a:r>
            <a:r>
              <a:rPr lang="zh-CN" altLang="en-US" sz="2400" dirty="0">
                <a:solidFill>
                  <a:srgbClr val="FF0000"/>
                </a:solidFill>
              </a:rPr>
              <a:t>概率密度估计问题</a:t>
            </a:r>
            <a:r>
              <a:rPr lang="zh-CN" altLang="en-US" sz="2400" dirty="0"/>
              <a:t>转化为</a:t>
            </a:r>
            <a:r>
              <a:rPr lang="zh-CN" altLang="en-US" sz="2400" dirty="0">
                <a:solidFill>
                  <a:srgbClr val="FF0000"/>
                </a:solidFill>
              </a:rPr>
              <a:t>参数估计问题</a:t>
            </a:r>
            <a:r>
              <a:rPr lang="en-US" altLang="zh-CN" sz="2400" dirty="0">
                <a:solidFill>
                  <a:srgbClr val="FF0000"/>
                </a:solidFill>
              </a:rPr>
              <a:t>,</a:t>
            </a:r>
            <a:r>
              <a:rPr lang="zh-CN" altLang="en-US" sz="2400" dirty="0" smtClean="0"/>
              <a:t>极大</a:t>
            </a:r>
            <a:r>
              <a:rPr lang="zh-CN" altLang="en-US" sz="2400" dirty="0"/>
              <a:t>似然估计的目的就是：利用已知的样本结果，反推最有可能（最大概率）导致这样结果的参数值。</a:t>
            </a:r>
          </a:p>
          <a:p>
            <a:endParaRPr lang="en-US" altLang="zh-CN" sz="2400" dirty="0"/>
          </a:p>
          <a:p>
            <a:r>
              <a:rPr lang="zh-CN" altLang="en-US" sz="2400" dirty="0"/>
              <a:t> 重要前提：每个样本集中的样本都是</a:t>
            </a:r>
            <a:r>
              <a:rPr lang="zh-CN" altLang="en-US" sz="2400" dirty="0">
                <a:solidFill>
                  <a:srgbClr val="FF0000"/>
                </a:solidFill>
              </a:rPr>
              <a:t>独立分布</a:t>
            </a:r>
            <a:r>
              <a:rPr lang="zh-CN" altLang="en-US" sz="2400" dirty="0"/>
              <a:t>的随机变量 </a:t>
            </a:r>
            <a:r>
              <a:rPr lang="zh-CN" altLang="en-US" sz="2400" dirty="0" smtClean="0"/>
              <a:t>，</a:t>
            </a:r>
            <a:r>
              <a:rPr lang="zh-CN" altLang="en-US" sz="2400" dirty="0"/>
              <a:t>且</a:t>
            </a:r>
            <a:r>
              <a:rPr lang="zh-CN" altLang="en-US" sz="2400" dirty="0">
                <a:solidFill>
                  <a:srgbClr val="FF0000"/>
                </a:solidFill>
              </a:rPr>
              <a:t>有充分的训练样本</a:t>
            </a:r>
            <a:r>
              <a:rPr lang="zh-CN" altLang="en-US" sz="2400" dirty="0" smtClean="0"/>
              <a:t>。</a:t>
            </a:r>
          </a:p>
          <a:p>
            <a:endParaRPr lang="en-US" altLang="zh-CN" sz="2400" dirty="0" smtClean="0"/>
          </a:p>
          <a:p>
            <a:r>
              <a:rPr lang="zh-CN" altLang="en-US" sz="2400" dirty="0"/>
              <a:t> 原理</a:t>
            </a:r>
            <a:r>
              <a:rPr lang="zh-CN" altLang="en-US" sz="2400" dirty="0" smtClean="0"/>
              <a:t>：提供</a:t>
            </a:r>
            <a:r>
              <a:rPr lang="zh-CN" altLang="en-US" sz="2400" dirty="0"/>
              <a:t>了一种给定观察数据来评估模型参数的方法，即：</a:t>
            </a:r>
            <a:r>
              <a:rPr lang="zh-CN" altLang="en-US" sz="2400" dirty="0">
                <a:solidFill>
                  <a:srgbClr val="FF0000"/>
                </a:solidFill>
              </a:rPr>
              <a:t>“模型已定，参数未知”</a:t>
            </a:r>
            <a:r>
              <a:rPr lang="zh-CN" altLang="en-US" sz="2400" dirty="0"/>
              <a:t>。通过若干次试验，观察其结果，利用试验结果得到某个参数值能够使样本出现的概率为最大，则称为极大似然估计。</a:t>
            </a:r>
            <a:endParaRPr lang="en-US" altLang="zh-CN" sz="2400" dirty="0"/>
          </a:p>
          <a:p>
            <a:endParaRPr lang="en-US" altLang="zh-CN" sz="2000" dirty="0"/>
          </a:p>
          <a:p>
            <a:endParaRPr lang="en-US" altLang="zh-CN" sz="2000" dirty="0" smtClean="0"/>
          </a:p>
          <a:p>
            <a:endParaRPr lang="zh-CN" altLang="en-US"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258"/>
            <a:ext cx="9144993" cy="7240894"/>
            <a:chOff x="0" y="-2258"/>
            <a:chExt cx="9144993" cy="7240894"/>
          </a:xfrm>
        </p:grpSpPr>
        <p:pic>
          <p:nvPicPr>
            <p:cNvPr id="2051"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a:off x="0" y="-347"/>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0488" y="-3902746"/>
              <a:ext cx="1343025" cy="914400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Administrator\Desktop\15950[1]\图像\image14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 r="1953"/>
            <a:stretch>
              <a:fillRect/>
            </a:stretch>
          </p:blipFill>
          <p:spPr bwMode="auto">
            <a:xfrm flipV="1">
              <a:off x="0" y="6257561"/>
              <a:ext cx="9144000" cy="98107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Administrator\Desktop\15950[1]\图像\image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3901479" y="1621621"/>
              <a:ext cx="1343025" cy="91440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0" y="953691"/>
              <a:ext cx="9144000" cy="5571653"/>
            </a:xfrm>
            <a:prstGeom prst="rect">
              <a:avLst/>
            </a:prstGeom>
            <a:solidFill>
              <a:srgbClr val="F7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icture 3" descr="F:\1363155520386_zcool.com.cn\wg_stained_canvas_backgrounds_6.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6691" r="72"/>
          <a:stretch>
            <a:fillRect/>
          </a:stretch>
        </p:blipFill>
        <p:spPr bwMode="auto">
          <a:xfrm>
            <a:off x="990" y="0"/>
            <a:ext cx="9143010" cy="6865135"/>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剪去同侧角的矩形 53" hidden="1"/>
          <p:cNvSpPr/>
          <p:nvPr/>
        </p:nvSpPr>
        <p:spPr>
          <a:xfrm flipV="1">
            <a:off x="611560" y="5445224"/>
            <a:ext cx="7811696" cy="648072"/>
          </a:xfrm>
          <a:prstGeom prst="snip2SameRect">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p:txBody>
          <a:bodyPr>
            <a:normAutofit fontScale="90000"/>
          </a:bodyPr>
          <a:lstStyle/>
          <a:p>
            <a:r>
              <a:rPr lang="zh-CN" altLang="en-US" b="1" dirty="0">
                <a:solidFill>
                  <a:schemeClr val="tx1"/>
                </a:solidFill>
                <a:latin typeface="微软雅黑" panose="020B0503020204020204" pitchFamily="34" charset="-122"/>
                <a:ea typeface="微软雅黑" panose="020B0503020204020204" pitchFamily="34" charset="-122"/>
                <a:sym typeface="+mn-ea"/>
              </a:rPr>
              <a:t>极大似然估计</a:t>
            </a:r>
            <a:r>
              <a:rPr lang="zh-CN" altLang="en-US" dirty="0">
                <a:solidFill>
                  <a:schemeClr val="bg1"/>
                </a:solidFill>
                <a:latin typeface="微软雅黑" panose="020B0503020204020204" pitchFamily="34" charset="-122"/>
                <a:ea typeface="微软雅黑" panose="020B0503020204020204" pitchFamily="34" charset="-122"/>
              </a:rPr>
              <a:t/>
            </a:r>
            <a:br>
              <a:rPr lang="zh-CN" altLang="en-US" dirty="0">
                <a:solidFill>
                  <a:schemeClr val="bg1"/>
                </a:solidFill>
                <a:latin typeface="微软雅黑" panose="020B0503020204020204" pitchFamily="34" charset="-122"/>
                <a:ea typeface="微软雅黑" panose="020B0503020204020204" pitchFamily="34" charset="-122"/>
              </a:rPr>
            </a:br>
            <a:endParaRPr kumimoji="1" lang="zh-CN" altLang="en-US" dirty="0"/>
          </a:p>
        </p:txBody>
      </p:sp>
      <p:sp>
        <p:nvSpPr>
          <p:cNvPr id="3" name="文本框 2"/>
          <p:cNvSpPr txBox="1"/>
          <p:nvPr/>
        </p:nvSpPr>
        <p:spPr>
          <a:xfrm>
            <a:off x="0" y="953691"/>
            <a:ext cx="9144000" cy="5323205"/>
          </a:xfrm>
          <a:prstGeom prst="rect">
            <a:avLst/>
          </a:prstGeom>
          <a:noFill/>
        </p:spPr>
        <p:txBody>
          <a:bodyPr wrap="square" rtlCol="0">
            <a:spAutoFit/>
          </a:bodyPr>
          <a:lstStyle/>
          <a:p>
            <a:r>
              <a:rPr lang="zh-CN" altLang="en-US" sz="2000" dirty="0" smtClean="0"/>
              <a:t>步骤：</a:t>
            </a:r>
            <a:endParaRPr lang="en-US" altLang="zh-CN" sz="2000" dirty="0" smtClean="0"/>
          </a:p>
          <a:p>
            <a:r>
              <a:rPr lang="zh-CN" altLang="en-US" sz="2000" dirty="0"/>
              <a:t>求最大似然估计量的一般步骤</a:t>
            </a:r>
            <a:r>
              <a:rPr lang="zh-CN" altLang="en-US" sz="2000" dirty="0" smtClean="0"/>
              <a:t>：</a:t>
            </a:r>
            <a:endParaRPr lang="zh-CN" altLang="en-US" sz="2000" dirty="0"/>
          </a:p>
          <a:p>
            <a:r>
              <a:rPr lang="zh-CN" altLang="en-US" sz="2000" dirty="0"/>
              <a:t>        （</a:t>
            </a:r>
            <a:r>
              <a:rPr lang="en-US" altLang="zh-CN" sz="2000" dirty="0"/>
              <a:t>1</a:t>
            </a:r>
            <a:r>
              <a:rPr lang="zh-CN" altLang="en-US" sz="2000" dirty="0"/>
              <a:t>）写出似然函数；由于样本集中的样本都是独立分布，可以只考虑一类</a:t>
            </a:r>
            <a:r>
              <a:rPr lang="zh-CN" altLang="en-US" sz="2000" dirty="0" smtClean="0"/>
              <a:t>样本集</a:t>
            </a:r>
            <a:r>
              <a:rPr lang="en-US" altLang="zh-CN" sz="2000" dirty="0" smtClean="0"/>
              <a:t>C</a:t>
            </a:r>
            <a:r>
              <a:rPr lang="zh-CN" altLang="en-US" sz="2000" dirty="0" smtClean="0"/>
              <a:t>，</a:t>
            </a:r>
            <a:r>
              <a:rPr lang="zh-CN" altLang="en-US" sz="2000" dirty="0"/>
              <a:t>来估计参数向量</a:t>
            </a:r>
            <a:r>
              <a:rPr lang="en-US" altLang="zh-CN" sz="2000" dirty="0"/>
              <a:t>θ</a:t>
            </a:r>
            <a:r>
              <a:rPr lang="zh-CN" altLang="en-US" sz="2000" dirty="0" smtClean="0"/>
              <a:t>。</a:t>
            </a:r>
            <a:endParaRPr lang="en-US" altLang="zh-CN" sz="2000" dirty="0" smtClean="0"/>
          </a:p>
          <a:p>
            <a:endParaRPr lang="zh-CN" altLang="en-US" sz="2000" dirty="0"/>
          </a:p>
          <a:p>
            <a:r>
              <a:rPr lang="zh-CN" altLang="en-US" sz="2000" dirty="0"/>
              <a:t>        </a:t>
            </a:r>
            <a:endParaRPr lang="en-US" altLang="zh-CN" sz="2000" dirty="0" smtClean="0"/>
          </a:p>
          <a:p>
            <a:endParaRPr lang="en-US" altLang="zh-CN" sz="2000" dirty="0"/>
          </a:p>
          <a:p>
            <a:endParaRPr lang="en-US" altLang="zh-CN" sz="2000" dirty="0" smtClean="0"/>
          </a:p>
          <a:p>
            <a:endParaRPr lang="en-US" altLang="zh-CN" sz="2000" dirty="0" smtClean="0"/>
          </a:p>
          <a:p>
            <a:r>
              <a:rPr lang="zh-CN" altLang="en-US" sz="2000" dirty="0" smtClean="0"/>
              <a:t>（</a:t>
            </a:r>
            <a:r>
              <a:rPr lang="en-US" altLang="zh-CN" sz="2000" dirty="0"/>
              <a:t>2</a:t>
            </a:r>
            <a:r>
              <a:rPr lang="zh-CN" altLang="en-US" sz="2000" dirty="0"/>
              <a:t>）对似然函数取对数，并整理</a:t>
            </a:r>
            <a:r>
              <a:rPr lang="zh-CN" altLang="en-US" sz="2000" dirty="0" smtClean="0"/>
              <a:t>；</a:t>
            </a:r>
            <a:endParaRPr lang="en-US" altLang="zh-CN" sz="2000" dirty="0" smtClean="0"/>
          </a:p>
          <a:p>
            <a:endParaRPr lang="en-US" altLang="zh-CN" sz="2000" dirty="0" smtClean="0"/>
          </a:p>
          <a:p>
            <a:endParaRPr lang="zh-CN" altLang="en-US" sz="2000" dirty="0"/>
          </a:p>
          <a:p>
            <a:endParaRPr lang="en-US" altLang="zh-CN" sz="2000" dirty="0" smtClean="0"/>
          </a:p>
          <a:p>
            <a:endParaRPr lang="zh-CN" altLang="en-US" sz="2000" dirty="0"/>
          </a:p>
          <a:p>
            <a:r>
              <a:rPr lang="zh-CN" altLang="en-US" sz="2000" dirty="0"/>
              <a:t>        （</a:t>
            </a:r>
            <a:r>
              <a:rPr lang="en-US" altLang="zh-CN" sz="2000" dirty="0"/>
              <a:t>3</a:t>
            </a:r>
            <a:r>
              <a:rPr lang="zh-CN" altLang="en-US" sz="2000" dirty="0"/>
              <a:t>）求导数</a:t>
            </a:r>
            <a:r>
              <a:rPr lang="zh-CN" altLang="en-US" sz="2000" dirty="0" smtClean="0"/>
              <a:t>；</a:t>
            </a:r>
            <a:endParaRPr lang="zh-CN" altLang="en-US" sz="2000" dirty="0"/>
          </a:p>
          <a:p>
            <a:endParaRPr lang="zh-CN" altLang="en-US" sz="2000" dirty="0"/>
          </a:p>
          <a:p>
            <a:r>
              <a:rPr lang="zh-CN" altLang="en-US" sz="2000" dirty="0"/>
              <a:t>        （</a:t>
            </a:r>
            <a:r>
              <a:rPr lang="en-US" altLang="zh-CN" sz="2000" dirty="0"/>
              <a:t>4</a:t>
            </a:r>
            <a:r>
              <a:rPr lang="zh-CN" altLang="en-US" sz="2000" dirty="0"/>
              <a:t>）解似然方程。</a:t>
            </a:r>
          </a:p>
        </p:txBody>
      </p:sp>
      <p:pic>
        <p:nvPicPr>
          <p:cNvPr id="5" name="图片 4"/>
          <p:cNvPicPr>
            <a:picLocks noChangeAspect="1"/>
          </p:cNvPicPr>
          <p:nvPr/>
        </p:nvPicPr>
        <p:blipFill>
          <a:blip r:embed="rId5"/>
          <a:stretch>
            <a:fillRect/>
          </a:stretch>
        </p:blipFill>
        <p:spPr>
          <a:xfrm>
            <a:off x="642910" y="2357430"/>
            <a:ext cx="6696744" cy="1285875"/>
          </a:xfrm>
          <a:prstGeom prst="rect">
            <a:avLst/>
          </a:prstGeom>
        </p:spPr>
      </p:pic>
      <p:pic>
        <p:nvPicPr>
          <p:cNvPr id="6" name="图片 5"/>
          <p:cNvPicPr>
            <a:picLocks noChangeAspect="1"/>
          </p:cNvPicPr>
          <p:nvPr/>
        </p:nvPicPr>
        <p:blipFill>
          <a:blip r:embed="rId6"/>
          <a:stretch>
            <a:fillRect/>
          </a:stretch>
        </p:blipFill>
        <p:spPr>
          <a:xfrm>
            <a:off x="428596" y="4214818"/>
            <a:ext cx="2171700" cy="1071570"/>
          </a:xfrm>
          <a:prstGeom prst="rect">
            <a:avLst/>
          </a:prstGeom>
        </p:spPr>
      </p:pic>
      <p:pic>
        <p:nvPicPr>
          <p:cNvPr id="12" name="图片 11"/>
          <p:cNvPicPr>
            <a:picLocks noChangeAspect="1"/>
          </p:cNvPicPr>
          <p:nvPr/>
        </p:nvPicPr>
        <p:blipFill>
          <a:blip r:embed="rId7"/>
          <a:stretch>
            <a:fillRect/>
          </a:stretch>
        </p:blipFill>
        <p:spPr>
          <a:xfrm>
            <a:off x="2571736" y="4214818"/>
            <a:ext cx="4500594" cy="107157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14:presetBounceEnd="38000">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14:bounceEnd="38000">
                                          <p:cBhvr additive="base">
                                            <p:cTn id="10" dur="500" fill="hold"/>
                                            <p:tgtEl>
                                              <p:spTgt spid="54"/>
                                            </p:tgtEl>
                                            <p:attrNameLst>
                                              <p:attrName>ppt_x</p:attrName>
                                            </p:attrNameLst>
                                          </p:cBhvr>
                                          <p:tavLst>
                                            <p:tav tm="0">
                                              <p:val>
                                                <p:strVal val="#ppt_x"/>
                                              </p:val>
                                            </p:tav>
                                            <p:tav tm="100000">
                                              <p:val>
                                                <p:strVal val="#ppt_x"/>
                                              </p:val>
                                            </p:tav>
                                          </p:tavLst>
                                        </p:anim>
                                        <p:anim calcmode="lin" valueType="num" p14:bounceEnd="38000">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ppt_x"/>
                                              </p:val>
                                            </p:tav>
                                            <p:tav tm="100000">
                                              <p:val>
                                                <p:strVal val="#ppt_x"/>
                                              </p:val>
                                            </p:tav>
                                          </p:tavLst>
                                        </p:anim>
                                        <p:anim calcmode="lin" valueType="num">
                                          <p:cBhvr additive="base">
                                            <p:cTn id="1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1964</Words>
  <Application>WPS 演示</Application>
  <PresentationFormat>全屏显示(4:3)</PresentationFormat>
  <Paragraphs>183</Paragraphs>
  <Slides>32</Slides>
  <Notes>6</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贝叶斯分类器</vt:lpstr>
      <vt:lpstr>目 录</vt:lpstr>
      <vt:lpstr>贝叶斯决策论 </vt:lpstr>
      <vt:lpstr>贝叶斯决策论</vt:lpstr>
      <vt:lpstr>贝叶斯决策论 </vt:lpstr>
      <vt:lpstr>贝叶斯决策论</vt:lpstr>
      <vt:lpstr>贝叶斯决策论</vt:lpstr>
      <vt:lpstr>极大似然估计 </vt:lpstr>
      <vt:lpstr>极大似然估计 </vt:lpstr>
      <vt:lpstr>极大似然估计 </vt:lpstr>
      <vt:lpstr>朴素贝叶斯分类器 </vt:lpstr>
      <vt:lpstr>朴素贝叶斯分类器 </vt:lpstr>
      <vt:lpstr>朴素贝叶斯分类器 </vt:lpstr>
      <vt:lpstr>朴素贝叶斯分类器 </vt:lpstr>
      <vt:lpstr>朴素贝叶斯分类器 </vt:lpstr>
      <vt:lpstr>朴素贝叶斯分类器 </vt:lpstr>
      <vt:lpstr>朴素贝叶斯分类器 </vt:lpstr>
      <vt:lpstr>半朴素贝叶斯分类器 </vt:lpstr>
      <vt:lpstr>半朴素贝叶斯分类器 </vt:lpstr>
      <vt:lpstr>半朴素贝叶斯分类器 </vt:lpstr>
      <vt:lpstr>半朴素贝叶斯分类器 </vt:lpstr>
      <vt:lpstr>贝叶斯网 </vt:lpstr>
      <vt:lpstr>贝叶斯网 </vt:lpstr>
      <vt:lpstr>贝叶斯网 </vt:lpstr>
      <vt:lpstr>贝叶斯网 </vt:lpstr>
      <vt:lpstr>贝叶斯网 </vt:lpstr>
      <vt:lpstr>贝叶斯网 </vt:lpstr>
      <vt:lpstr>贝叶斯网 </vt:lpstr>
      <vt:lpstr>贝叶斯网 </vt:lpstr>
      <vt:lpstr>EM算法 </vt:lpstr>
      <vt:lpstr>EM算法 </vt:lpstr>
      <vt:lpstr>THANK YOU</vt:lpstr>
    </vt:vector>
  </TitlesOfParts>
  <Company>Sky123.Org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joker</dc:creator>
  <cp:lastModifiedBy>Administrator</cp:lastModifiedBy>
  <cp:revision>208</cp:revision>
  <dcterms:created xsi:type="dcterms:W3CDTF">2013-05-25T01:33:00Z</dcterms:created>
  <dcterms:modified xsi:type="dcterms:W3CDTF">2019-04-02T01:56:16Z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